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9144000" cy="6858000" type="screen4x3"/>
  <p:notesSz cx="32461200" cy="543941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3333CC"/>
    <a:srgbClr val="DC23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150" d="100"/>
          <a:sy n="150" d="100"/>
        </p:scale>
        <p:origin x="-78" y="45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17132"/>
        <p:guide pos="1022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32461200" cy="543941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round/>
            <a:headEnd/>
            <a:tailEnd/>
          </a:ln>
        </p:spPr>
        <p:txBody>
          <a:bodyPr wrap="none" lIns="496134" tIns="248070" rIns="496134" bIns="248070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32461200" cy="543941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496134" tIns="248070" rIns="496134" bIns="248070" anchor="ctr"/>
          <a:lstStyle/>
          <a:p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32461200" cy="543941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496134" tIns="248070" rIns="496134" bIns="248070" anchor="ctr"/>
          <a:lstStyle/>
          <a:p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32461200" cy="543941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496134" tIns="248070" rIns="496134" bIns="248070" anchor="ctr"/>
          <a:lstStyle/>
          <a:p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32461200" cy="543941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496134" tIns="248070" rIns="496134" bIns="248070" anchor="ctr"/>
          <a:lstStyle/>
          <a:p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32461200" cy="543941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496134" tIns="248070" rIns="496134" bIns="248070" anchor="ctr"/>
          <a:lstStyle/>
          <a:p>
            <a:endParaRPr lang="en-U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32461200" cy="543941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496134" tIns="248070" rIns="496134" bIns="248070" anchor="ctr"/>
          <a:lstStyle/>
          <a:p>
            <a:endParaRPr 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32461200" cy="543941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496134" tIns="248070" rIns="496134" bIns="248070" anchor="ctr"/>
          <a:lstStyle/>
          <a:p>
            <a:endParaRPr lang="en-U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32461200" cy="543941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496134" tIns="248070" rIns="496134" bIns="248070" anchor="ctr"/>
          <a:lstStyle/>
          <a:p>
            <a:endParaRPr lang="en-US"/>
          </a:p>
        </p:txBody>
      </p:sp>
      <p:sp>
        <p:nvSpPr>
          <p:cNvPr id="2058" name="Rectangle 10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60906025" y="1804988"/>
            <a:ext cx="121819988" cy="913669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9" name="Rectangle 11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2381997" y="25676676"/>
            <a:ext cx="27719760" cy="2414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588" y="1804988"/>
            <a:ext cx="11113" cy="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2381997" y="25676670"/>
            <a:ext cx="27719760" cy="2415626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03988" y="609600"/>
            <a:ext cx="1938337" cy="5470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65788" cy="5470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2063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263" y="1981200"/>
            <a:ext cx="3802062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56525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56525" cy="409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</a:defRPr>
      </a:lvl2pPr>
      <a:lvl3pPr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</a:defRPr>
      </a:lvl3pPr>
      <a:lvl4pPr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</a:defRPr>
      </a:lvl4pPr>
      <a:lvl5pPr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</a:defRPr>
      </a:lvl9pPr>
    </p:titleStyle>
    <p:bodyStyle>
      <a:lvl1pPr marL="327025" indent="-327025" algn="l" defTabSz="449263" rtl="0" fontAlgn="base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27075" indent="-269875" algn="l" defTabSz="449263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800">
          <a:solidFill>
            <a:srgbClr val="000000"/>
          </a:solidFill>
          <a:latin typeface="+mn-lt"/>
        </a:defRPr>
      </a:lvl2pPr>
      <a:lvl3pPr marL="1143000" indent="-228600" algn="l" defTabSz="449263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400">
          <a:solidFill>
            <a:srgbClr val="000000"/>
          </a:solidFill>
          <a:latin typeface="+mn-lt"/>
        </a:defRPr>
      </a:lvl3pPr>
      <a:lvl4pPr marL="1600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000">
          <a:solidFill>
            <a:srgbClr val="000000"/>
          </a:solidFill>
          <a:latin typeface="+mn-lt"/>
        </a:defRPr>
      </a:lvl4pPr>
      <a:lvl5pPr marL="20574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18" Type="http://schemas.openxmlformats.org/officeDocument/2006/relationships/image" Target="../media/image16.jpe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17" Type="http://schemas.openxmlformats.org/officeDocument/2006/relationships/image" Target="../media/image15.jpe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17.jpe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 Box 429"/>
          <p:cNvSpPr txBox="1">
            <a:spLocks noChangeArrowheads="1"/>
          </p:cNvSpPr>
          <p:nvPr/>
        </p:nvSpPr>
        <p:spPr bwMode="auto">
          <a:xfrm>
            <a:off x="117006" y="3232299"/>
            <a:ext cx="3014662" cy="439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700" b="1" dirty="0" smtClean="0">
              <a:solidFill>
                <a:srgbClr val="3333CC"/>
              </a:solidFill>
              <a:latin typeface="Arial" charset="0"/>
            </a:endParaRPr>
          </a:p>
          <a:p>
            <a:pPr lvl="0" eaLnBrk="1" hangingPunct="1">
              <a:spcBef>
                <a:spcPts val="375"/>
              </a:spcBef>
              <a:buClr>
                <a:srgbClr val="3333CC"/>
              </a:buClr>
              <a:buSzPct val="100000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700" b="1" dirty="0" smtClean="0">
                <a:solidFill>
                  <a:srgbClr val="3333CC"/>
                </a:solidFill>
                <a:latin typeface="Arial" charset="0"/>
              </a:rPr>
              <a:t>	        </a:t>
            </a:r>
            <a:endParaRPr lang="en-US" sz="800" b="1" baseline="-25000" dirty="0" smtClean="0">
              <a:solidFill>
                <a:schemeClr val="tx1"/>
              </a:solidFill>
            </a:endParaRPr>
          </a:p>
          <a:p>
            <a:pPr lvl="0" eaLnBrk="1" hangingPunct="1">
              <a:spcBef>
                <a:spcPts val="375"/>
              </a:spcBef>
              <a:buClr>
                <a:srgbClr val="3333CC"/>
              </a:buClr>
              <a:buSzPct val="100000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800" b="1" baseline="-25000" dirty="0" smtClean="0">
              <a:solidFill>
                <a:schemeClr val="tx1"/>
              </a:solidFill>
            </a:endParaRPr>
          </a:p>
          <a:p>
            <a:pPr lvl="0" eaLnBrk="1" hangingPunct="1">
              <a:spcBef>
                <a:spcPts val="375"/>
              </a:spcBef>
              <a:buClr>
                <a:srgbClr val="3333CC"/>
              </a:buClr>
              <a:buSzPct val="100000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800" b="1" baseline="-25000" dirty="0" smtClean="0">
              <a:solidFill>
                <a:schemeClr val="tx1"/>
              </a:solidFill>
            </a:endParaRPr>
          </a:p>
          <a:p>
            <a:pPr lvl="0" eaLnBrk="1" hangingPunct="1">
              <a:spcBef>
                <a:spcPts val="375"/>
              </a:spcBef>
              <a:buClr>
                <a:srgbClr val="3333CC"/>
              </a:buClr>
              <a:buSzPct val="100000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800" b="1" baseline="-25000" dirty="0" smtClean="0">
              <a:solidFill>
                <a:schemeClr val="tx1"/>
              </a:solidFill>
            </a:endParaRPr>
          </a:p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700" b="1" dirty="0" smtClean="0">
              <a:solidFill>
                <a:schemeClr val="tx1"/>
              </a:solidFill>
              <a:latin typeface="Arial" charset="0"/>
            </a:endParaRPr>
          </a:p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Matrix </a:t>
            </a:r>
            <a:r>
              <a:rPr lang="en-GB" sz="600" b="1" dirty="0" smtClean="0">
                <a:solidFill>
                  <a:schemeClr val="tx1"/>
                </a:solidFill>
                <a:latin typeface="Arial" charset="0"/>
              </a:rPr>
              <a:t>M</a:t>
            </a: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 contains images as rows. Consider an arbitrary factorization of </a:t>
            </a:r>
            <a:r>
              <a:rPr lang="en-GB" sz="600" b="1" dirty="0" smtClean="0">
                <a:solidFill>
                  <a:schemeClr val="tx1"/>
                </a:solidFill>
                <a:latin typeface="Arial" charset="0"/>
              </a:rPr>
              <a:t>M</a:t>
            </a: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 into </a:t>
            </a:r>
            <a:r>
              <a:rPr lang="en-GB" sz="600" b="1" dirty="0" smtClean="0">
                <a:solidFill>
                  <a:schemeClr val="tx1"/>
                </a:solidFill>
                <a:latin typeface="Arial" charset="0"/>
              </a:rPr>
              <a:t>A</a:t>
            </a: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 and </a:t>
            </a:r>
            <a:r>
              <a:rPr lang="en-GB" sz="600" b="1" dirty="0" smtClean="0">
                <a:solidFill>
                  <a:schemeClr val="tx1"/>
                </a:solidFill>
                <a:latin typeface="Arial" charset="0"/>
              </a:rPr>
              <a:t>B</a:t>
            </a: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.</a:t>
            </a:r>
          </a:p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700" b="1" dirty="0" smtClean="0">
                <a:solidFill>
                  <a:srgbClr val="3333CC"/>
                </a:solidFill>
                <a:latin typeface="Arial" charset="0"/>
              </a:rPr>
              <a:t>Four interpretations of factorization:</a:t>
            </a:r>
          </a:p>
          <a:p>
            <a:pPr marL="228600" indent="-228600" eaLnBrk="1" hangingPunct="1">
              <a:spcBef>
                <a:spcPts val="100"/>
              </a:spcBef>
              <a:buClr>
                <a:srgbClr val="3333CC"/>
              </a:buClr>
              <a:buSzPct val="100000"/>
              <a:buFont typeface="+mj-lt"/>
              <a:buAutoNum type="alphaLcParenR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600" b="1" dirty="0" smtClean="0">
              <a:solidFill>
                <a:schemeClr val="tx1"/>
              </a:solidFill>
              <a:latin typeface="Arial" charset="0"/>
            </a:endParaRPr>
          </a:p>
          <a:p>
            <a:pPr marL="228600" indent="-228600" eaLnBrk="1" hangingPunct="1">
              <a:spcBef>
                <a:spcPts val="100"/>
              </a:spcBef>
              <a:buClr>
                <a:srgbClr val="3333CC"/>
              </a:buClr>
              <a:buSzPct val="100000"/>
              <a:buFont typeface="+mj-lt"/>
              <a:buAutoNum type="alphaLcParenR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600" b="1" dirty="0" smtClean="0">
              <a:solidFill>
                <a:schemeClr val="tx1"/>
              </a:solidFill>
              <a:latin typeface="Arial" charset="0"/>
            </a:endParaRPr>
          </a:p>
          <a:p>
            <a:pPr marL="228600" indent="-228600" eaLnBrk="1" hangingPunct="1">
              <a:spcBef>
                <a:spcPts val="100"/>
              </a:spcBef>
              <a:buClr>
                <a:srgbClr val="3333CC"/>
              </a:buClr>
              <a:buSzPct val="100000"/>
              <a:buFont typeface="+mj-lt"/>
              <a:buAutoNum type="alphaLcParenR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600" b="1" dirty="0" smtClean="0">
              <a:solidFill>
                <a:schemeClr val="tx1"/>
              </a:solidFill>
              <a:latin typeface="Arial" charset="0"/>
            </a:endParaRPr>
          </a:p>
          <a:p>
            <a:pPr marL="228600" indent="-228600" eaLnBrk="1" hangingPunct="1">
              <a:spcBef>
                <a:spcPts val="100"/>
              </a:spcBef>
              <a:buClr>
                <a:srgbClr val="3333CC"/>
              </a:buClr>
              <a:buSzPct val="100000"/>
              <a:buFont typeface="+mj-lt"/>
              <a:buAutoNum type="alphaLcParenR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600" b="1" dirty="0" smtClean="0">
              <a:solidFill>
                <a:schemeClr val="tx1"/>
              </a:solidFill>
              <a:latin typeface="Arial" charset="0"/>
            </a:endParaRPr>
          </a:p>
          <a:p>
            <a:pPr marL="228600" indent="-228600" eaLnBrk="1" hangingPunct="1">
              <a:spcBef>
                <a:spcPts val="100"/>
              </a:spcBef>
              <a:buClr>
                <a:srgbClr val="3333CC"/>
              </a:buClr>
              <a:buSzPct val="100000"/>
              <a:buFont typeface="+mj-lt"/>
              <a:buAutoNum type="alphaLcParenR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600" b="1" dirty="0" smtClean="0">
              <a:solidFill>
                <a:schemeClr val="tx1"/>
              </a:solidFill>
              <a:latin typeface="Arial" charset="0"/>
            </a:endParaRPr>
          </a:p>
          <a:p>
            <a:pPr marL="228600" indent="-228600" eaLnBrk="1" hangingPunct="1">
              <a:spcBef>
                <a:spcPts val="100"/>
              </a:spcBef>
              <a:buClr>
                <a:srgbClr val="3333CC"/>
              </a:buClr>
              <a:buSzPct val="100000"/>
              <a:buFont typeface="+mj-lt"/>
              <a:buAutoNum type="alphaLcParenR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600" b="1" dirty="0" smtClean="0">
              <a:solidFill>
                <a:schemeClr val="tx1"/>
              </a:solidFill>
              <a:latin typeface="Arial" charset="0"/>
            </a:endParaRPr>
          </a:p>
          <a:p>
            <a:pPr marL="228600" indent="-228600" eaLnBrk="1" hangingPunct="1">
              <a:spcBef>
                <a:spcPts val="100"/>
              </a:spcBef>
              <a:buClr>
                <a:srgbClr val="3333CC"/>
              </a:buClr>
              <a:buSzPct val="100000"/>
              <a:buFont typeface="+mj-lt"/>
              <a:buAutoNum type="alphaLcParenR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600" b="1" dirty="0" smtClean="0">
              <a:solidFill>
                <a:schemeClr val="tx1"/>
              </a:solidFill>
              <a:latin typeface="Arial" charset="0"/>
            </a:endParaRPr>
          </a:p>
          <a:p>
            <a:pPr marL="228600" indent="-228600" eaLnBrk="1" hangingPunct="1">
              <a:spcBef>
                <a:spcPts val="100"/>
              </a:spcBef>
              <a:buClr>
                <a:srgbClr val="3333CC"/>
              </a:buClr>
              <a:buSzPct val="100000"/>
              <a:buFont typeface="+mj-lt"/>
              <a:buAutoNum type="alphaLcParenR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600" b="1" dirty="0" smtClean="0">
              <a:solidFill>
                <a:schemeClr val="tx1"/>
              </a:solidFill>
              <a:latin typeface="Arial" charset="0"/>
            </a:endParaRPr>
          </a:p>
          <a:p>
            <a:pPr marL="228600" indent="-228600" eaLnBrk="1" hangingPunct="1">
              <a:spcBef>
                <a:spcPts val="100"/>
              </a:spcBef>
              <a:buClr>
                <a:srgbClr val="3333CC"/>
              </a:buClr>
              <a:buSzPct val="100000"/>
              <a:buFont typeface="+mj-lt"/>
              <a:buAutoNum type="alphaLcParenR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600" b="1" dirty="0" smtClean="0">
              <a:solidFill>
                <a:schemeClr val="tx1"/>
              </a:solidFill>
              <a:latin typeface="Arial" charset="0"/>
            </a:endParaRPr>
          </a:p>
          <a:p>
            <a:pPr marL="228600" indent="-228600" eaLnBrk="1" hangingPunct="1">
              <a:spcBef>
                <a:spcPts val="100"/>
              </a:spcBef>
              <a:buClr>
                <a:srgbClr val="3333CC"/>
              </a:buClr>
              <a:buSzPct val="100000"/>
              <a:buFont typeface="+mj-lt"/>
              <a:buAutoNum type="alphaLcParenR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600" b="1" dirty="0" smtClean="0">
              <a:solidFill>
                <a:schemeClr val="tx1"/>
              </a:solidFill>
              <a:latin typeface="Arial" charset="0"/>
            </a:endParaRPr>
          </a:p>
          <a:p>
            <a:pPr marL="228600" indent="-228600" eaLnBrk="1" hangingPunct="1">
              <a:spcBef>
                <a:spcPts val="100"/>
              </a:spcBef>
              <a:buClr>
                <a:srgbClr val="3333CC"/>
              </a:buClr>
              <a:buSzPct val="100000"/>
              <a:buFont typeface="+mj-lt"/>
              <a:buAutoNum type="alphaLcParenR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600" b="1" dirty="0" smtClean="0">
              <a:solidFill>
                <a:schemeClr val="tx1"/>
              </a:solidFill>
              <a:latin typeface="Arial" charset="0"/>
            </a:endParaRPr>
          </a:p>
          <a:p>
            <a:pPr marL="228600" indent="-228600" eaLnBrk="1" hangingPunct="1">
              <a:spcBef>
                <a:spcPts val="100"/>
              </a:spcBef>
              <a:buClr>
                <a:srgbClr val="3333CC"/>
              </a:buClr>
              <a:buSzPct val="100000"/>
              <a:buFont typeface="+mj-lt"/>
              <a:buAutoNum type="alphaLcParenR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600" b="1" dirty="0" smtClean="0">
              <a:solidFill>
                <a:schemeClr val="tx1"/>
              </a:solidFill>
              <a:latin typeface="Arial" charset="0"/>
            </a:endParaRPr>
          </a:p>
          <a:p>
            <a:pPr marL="228600" indent="-228600" eaLnBrk="1" hangingPunct="1">
              <a:spcBef>
                <a:spcPts val="100"/>
              </a:spcBef>
              <a:buClr>
                <a:srgbClr val="3333CC"/>
              </a:buClr>
              <a:buSzPct val="100000"/>
              <a:buFont typeface="+mj-lt"/>
              <a:buAutoNum type="alphaLcParenR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b="1" dirty="0" smtClean="0">
                <a:solidFill>
                  <a:schemeClr val="tx1"/>
                </a:solidFill>
                <a:latin typeface="Arial" charset="0"/>
              </a:rPr>
              <a:t>Rows of</a:t>
            </a: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GB" sz="600" b="1" dirty="0" smtClean="0">
                <a:solidFill>
                  <a:schemeClr val="tx1"/>
                </a:solidFill>
                <a:latin typeface="Arial" charset="0"/>
              </a:rPr>
              <a:t>B</a:t>
            </a: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 as </a:t>
            </a:r>
            <a:r>
              <a:rPr lang="en-GB" sz="600" b="1" dirty="0" smtClean="0">
                <a:solidFill>
                  <a:schemeClr val="tx1"/>
                </a:solidFill>
                <a:latin typeface="Arial" charset="0"/>
              </a:rPr>
              <a:t>basis images.</a:t>
            </a:r>
          </a:p>
          <a:p>
            <a:pPr marL="228600" indent="-228600" eaLnBrk="1" hangingPunct="1">
              <a:spcBef>
                <a:spcPts val="100"/>
              </a:spcBef>
              <a:buClr>
                <a:srgbClr val="3333CC"/>
              </a:buClr>
              <a:buSzPct val="100000"/>
              <a:buFont typeface="+mj-lt"/>
              <a:buAutoNum type="alphaLcParenR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b="1" dirty="0" smtClean="0">
                <a:solidFill>
                  <a:schemeClr val="tx1"/>
                </a:solidFill>
                <a:latin typeface="Arial" charset="0"/>
              </a:rPr>
              <a:t>Cols of</a:t>
            </a: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GB" sz="600" b="1" dirty="0" smtClean="0">
                <a:solidFill>
                  <a:schemeClr val="tx1"/>
                </a:solidFill>
                <a:latin typeface="Arial" charset="0"/>
              </a:rPr>
              <a:t>A</a:t>
            </a: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 as </a:t>
            </a:r>
            <a:r>
              <a:rPr lang="en-GB" sz="600" b="1" dirty="0" smtClean="0">
                <a:solidFill>
                  <a:schemeClr val="tx1"/>
                </a:solidFill>
                <a:latin typeface="Arial" charset="0"/>
              </a:rPr>
              <a:t>basis profiles.</a:t>
            </a:r>
          </a:p>
          <a:p>
            <a:pPr marL="228600" indent="-228600" eaLnBrk="1" hangingPunct="1">
              <a:spcBef>
                <a:spcPts val="100"/>
              </a:spcBef>
              <a:buClr>
                <a:srgbClr val="3333CC"/>
              </a:buClr>
              <a:buSzPct val="100000"/>
              <a:buFont typeface="+mj-lt"/>
              <a:buAutoNum type="alphaLcParenR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b="1" dirty="0" smtClean="0">
                <a:solidFill>
                  <a:schemeClr val="tx1"/>
                </a:solidFill>
                <a:latin typeface="Arial" charset="0"/>
              </a:rPr>
              <a:t>The </a:t>
            </a:r>
            <a:r>
              <a:rPr lang="en-GB" sz="600" b="1" dirty="0" err="1" smtClean="0">
                <a:solidFill>
                  <a:schemeClr val="tx1"/>
                </a:solidFill>
                <a:latin typeface="Arial" charset="0"/>
              </a:rPr>
              <a:t>Lambertian</a:t>
            </a:r>
            <a:r>
              <a:rPr lang="en-GB" sz="600" b="1" dirty="0" smtClean="0">
                <a:solidFill>
                  <a:schemeClr val="tx1"/>
                </a:solidFill>
                <a:latin typeface="Arial" charset="0"/>
              </a:rPr>
              <a:t> Case: </a:t>
            </a: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When k = 3, rows of </a:t>
            </a:r>
            <a:r>
              <a:rPr lang="en-GB" sz="600" b="1" dirty="0" smtClean="0">
                <a:solidFill>
                  <a:schemeClr val="tx1"/>
                </a:solidFill>
                <a:latin typeface="Arial" charset="0"/>
              </a:rPr>
              <a:t>A </a:t>
            </a: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may be thought of as </a:t>
            </a:r>
            <a:r>
              <a:rPr lang="en-GB" sz="600" b="1" dirty="0" smtClean="0">
                <a:solidFill>
                  <a:schemeClr val="tx1"/>
                </a:solidFill>
                <a:latin typeface="Arial" charset="0"/>
              </a:rPr>
              <a:t>light vectors </a:t>
            </a: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while the columns of </a:t>
            </a:r>
            <a:r>
              <a:rPr lang="en-GB" sz="600" b="1" dirty="0" smtClean="0">
                <a:solidFill>
                  <a:schemeClr val="tx1"/>
                </a:solidFill>
                <a:latin typeface="Arial" charset="0"/>
              </a:rPr>
              <a:t>B </a:t>
            </a: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will correspond to </a:t>
            </a:r>
            <a:r>
              <a:rPr lang="en-GB" sz="600" b="1" dirty="0" smtClean="0">
                <a:solidFill>
                  <a:schemeClr val="tx1"/>
                </a:solidFill>
                <a:latin typeface="Arial" charset="0"/>
              </a:rPr>
              <a:t>pixel </a:t>
            </a:r>
            <a:r>
              <a:rPr lang="en-GB" sz="600" b="1" dirty="0" err="1" smtClean="0">
                <a:solidFill>
                  <a:schemeClr val="tx1"/>
                </a:solidFill>
                <a:latin typeface="Arial" charset="0"/>
              </a:rPr>
              <a:t>normals</a:t>
            </a:r>
            <a:r>
              <a:rPr lang="en-GB" sz="600" b="1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(ignoring shadows).</a:t>
            </a:r>
          </a:p>
          <a:p>
            <a:pPr marL="228600" indent="-228600" eaLnBrk="1" hangingPunct="1">
              <a:spcBef>
                <a:spcPts val="100"/>
              </a:spcBef>
              <a:buClr>
                <a:srgbClr val="3333CC"/>
              </a:buClr>
              <a:buSzPct val="100000"/>
              <a:buFont typeface="+mj-lt"/>
              <a:buAutoNum type="alphaLcParenR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b="1" dirty="0" smtClean="0">
                <a:solidFill>
                  <a:schemeClr val="tx1"/>
                </a:solidFill>
                <a:latin typeface="Arial" charset="0"/>
              </a:rPr>
              <a:t>The Reflectance Map Interpretation: </a:t>
            </a: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Distant viewer, distant lighting, single BRDF =&gt; pixel intensity is a function of the normal alone.</a:t>
            </a:r>
          </a:p>
          <a:p>
            <a:pPr marL="228600" indent="-228600" eaLnBrk="1" hangingPunct="1">
              <a:spcBef>
                <a:spcPts val="100"/>
              </a:spcBef>
              <a:buClr>
                <a:srgbClr val="3333CC"/>
              </a:buClr>
              <a:buSzPct val="100000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b="1" dirty="0" smtClean="0">
                <a:solidFill>
                  <a:schemeClr val="tx1"/>
                </a:solidFill>
                <a:latin typeface="Arial" charset="0"/>
              </a:rPr>
              <a:t>			R(n): Reflectance Map, </a:t>
            </a: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can be encoded as an image of a sphere </a:t>
            </a:r>
            <a:r>
              <a:rPr lang="en-GB" sz="600" b="1" dirty="0" smtClean="0">
                <a:solidFill>
                  <a:schemeClr val="tx1"/>
                </a:solidFill>
                <a:latin typeface="Arial" charset="0"/>
              </a:rPr>
              <a:t>R</a:t>
            </a: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 ,of the same material and taken under 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similar conditions.</a:t>
            </a:r>
          </a:p>
          <a:p>
            <a:pPr marL="228600" indent="-228600" eaLnBrk="1" hangingPunct="1">
              <a:spcBef>
                <a:spcPts val="100"/>
              </a:spcBef>
              <a:buClr>
                <a:srgbClr val="3333CC"/>
              </a:buClr>
              <a:buSzPct val="100000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		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 image </a:t>
            </a:r>
            <a:r>
              <a:rPr lang="en-GB" sz="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GB" sz="600" b="1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 </a:t>
            </a:r>
            <a:r>
              <a:rPr lang="en-GB" sz="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= R</a:t>
            </a:r>
            <a:r>
              <a:rPr lang="en-GB" sz="600" b="1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GB" sz="600" b="1" baseline="30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 </a:t>
            </a:r>
            <a:r>
              <a:rPr lang="en-GB" sz="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* D, 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where </a:t>
            </a:r>
            <a:r>
              <a:rPr lang="en-GB" sz="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is </a:t>
            </a:r>
            <a:r>
              <a:rPr lang="en-GB" sz="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normal-indicator matrix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i.e., </a:t>
            </a:r>
            <a:r>
              <a:rPr lang="en-US" sz="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j,k</a:t>
            </a:r>
            <a:r>
              <a:rPr lang="en-US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 = 1 </a:t>
            </a:r>
            <a:r>
              <a:rPr lang="en-US" sz="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iff</a:t>
            </a:r>
            <a:r>
              <a:rPr lang="en-US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normal at the </a:t>
            </a:r>
            <a:r>
              <a:rPr lang="en-US" sz="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</a:t>
            </a:r>
            <a:r>
              <a:rPr lang="en-US" sz="600" baseline="30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</a:t>
            </a:r>
            <a:r>
              <a:rPr lang="en-US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pixel of the scene is  same as the normal at the j</a:t>
            </a:r>
            <a:r>
              <a:rPr lang="en-US" sz="600" baseline="30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</a:t>
            </a:r>
            <a:r>
              <a:rPr lang="en-US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pixel of  the sphere  image.</a:t>
            </a:r>
          </a:p>
          <a:p>
            <a:pPr marL="228600" indent="-228600" eaLnBrk="1" hangingPunct="1">
              <a:spcBef>
                <a:spcPts val="100"/>
              </a:spcBef>
              <a:buClr>
                <a:srgbClr val="3333CC"/>
              </a:buClr>
              <a:buSzPct val="100000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600" b="1" dirty="0" smtClean="0">
              <a:solidFill>
                <a:schemeClr val="tx1"/>
              </a:solidFill>
              <a:latin typeface="Arial" charset="0"/>
            </a:endParaRPr>
          </a:p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700" b="1" dirty="0" smtClean="0">
              <a:solidFill>
                <a:srgbClr val="3333CC"/>
              </a:solidFill>
              <a:latin typeface="Arial" charset="0"/>
            </a:endParaRPr>
          </a:p>
          <a:p>
            <a:pPr lvl="0" eaLnBrk="1" hangingPunct="1">
              <a:spcBef>
                <a:spcPts val="375"/>
              </a:spcBef>
              <a:buClr>
                <a:srgbClr val="3333CC"/>
              </a:buClr>
              <a:buSzPct val="100000"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800" b="1" dirty="0" smtClean="0">
              <a:solidFill>
                <a:schemeClr val="tx1"/>
              </a:solidFill>
            </a:endParaRPr>
          </a:p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700" b="1" dirty="0" smtClean="0">
              <a:solidFill>
                <a:srgbClr val="3333CC"/>
              </a:solidFill>
              <a:latin typeface="Arial" charset="0"/>
            </a:endParaRPr>
          </a:p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700" b="1" dirty="0" smtClean="0">
              <a:solidFill>
                <a:srgbClr val="3333CC"/>
              </a:solidFill>
              <a:latin typeface="Arial" charset="0"/>
            </a:endParaRPr>
          </a:p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700" b="1" dirty="0" smtClean="0">
              <a:solidFill>
                <a:srgbClr val="3333CC"/>
              </a:solidFill>
              <a:latin typeface="Arial" charset="0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72744" y="4689702"/>
            <a:ext cx="830067" cy="46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4440" y="4685547"/>
            <a:ext cx="1221708" cy="485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9204" y="4372080"/>
            <a:ext cx="2273523" cy="1253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70075" y="739775"/>
            <a:ext cx="982719" cy="6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1" name="Text Box 4"/>
          <p:cNvSpPr txBox="1">
            <a:spLocks noChangeArrowheads="1"/>
          </p:cNvSpPr>
          <p:nvPr/>
        </p:nvSpPr>
        <p:spPr bwMode="auto">
          <a:xfrm>
            <a:off x="6227134" y="5728950"/>
            <a:ext cx="289560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1" hangingPunct="1">
              <a:spcBef>
                <a:spcPts val="100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700" b="1" dirty="0" smtClean="0">
                <a:solidFill>
                  <a:srgbClr val="3333CC"/>
                </a:solidFill>
                <a:latin typeface="Arial" charset="0"/>
              </a:rPr>
              <a:t>Theoretical contributions:</a:t>
            </a:r>
          </a:p>
          <a:p>
            <a:pPr eaLnBrk="1" hangingPunct="1">
              <a:spcBef>
                <a:spcPts val="1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700" b="1" dirty="0" smtClean="0">
                <a:solidFill>
                  <a:srgbClr val="3333CC"/>
                </a:solidFill>
                <a:latin typeface="Arial" charset="0"/>
              </a:rPr>
              <a:t> </a:t>
            </a: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Dimensionality results for multiple materials.</a:t>
            </a:r>
          </a:p>
          <a:p>
            <a:pPr eaLnBrk="1" hangingPunct="1">
              <a:spcBef>
                <a:spcPts val="1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b="1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Extension to images taken from different viewpoints, low dimensional family of BRDFs, filtered images.</a:t>
            </a:r>
          </a:p>
          <a:p>
            <a:pPr eaLnBrk="1" hangingPunct="1">
              <a:spcBef>
                <a:spcPts val="1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b="1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Results for images captured through physical sensors.</a:t>
            </a:r>
          </a:p>
          <a:p>
            <a:pPr eaLnBrk="1" hangingPunct="1">
              <a:spcBef>
                <a:spcPts val="100"/>
              </a:spcBef>
              <a:buClr>
                <a:srgbClr val="3333CC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700" b="1" dirty="0" smtClean="0">
                <a:solidFill>
                  <a:srgbClr val="3333CC"/>
                </a:solidFill>
                <a:latin typeface="Arial" charset="0"/>
              </a:rPr>
              <a:t>Experiments and applications: </a:t>
            </a:r>
          </a:p>
          <a:p>
            <a:pPr eaLnBrk="1" hangingPunct="1">
              <a:spcBef>
                <a:spcPts val="1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 Experimental results on BRDF databases (</a:t>
            </a:r>
            <a:r>
              <a:rPr lang="en-GB" sz="600" dirty="0" err="1" smtClean="0">
                <a:solidFill>
                  <a:schemeClr val="tx1"/>
                </a:solidFill>
                <a:latin typeface="Arial" charset="0"/>
              </a:rPr>
              <a:t>CUReT</a:t>
            </a: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). </a:t>
            </a:r>
          </a:p>
          <a:p>
            <a:pPr eaLnBrk="1" hangingPunct="1">
              <a:spcBef>
                <a:spcPts val="100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 Modelling appearance of diverse Internet Photo Collections using low rank linear models and demonstrating applications of the same.</a:t>
            </a:r>
            <a:endParaRPr lang="en-GB" sz="600" b="1" dirty="0" smtClean="0">
              <a:solidFill>
                <a:srgbClr val="3333CC"/>
              </a:solidFill>
              <a:latin typeface="Arial" charset="0"/>
            </a:endParaRPr>
          </a:p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700" dirty="0" smtClean="0">
              <a:solidFill>
                <a:schemeClr val="tx1"/>
              </a:solidFill>
              <a:latin typeface="Arial" charset="0"/>
            </a:endParaRPr>
          </a:p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700" b="1" dirty="0">
              <a:solidFill>
                <a:srgbClr val="3333CC"/>
              </a:solidFill>
              <a:latin typeface="Arial" charset="0"/>
            </a:endParaRPr>
          </a:p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700" b="1" dirty="0" smtClean="0">
              <a:solidFill>
                <a:srgbClr val="3333CC"/>
              </a:solidFill>
              <a:latin typeface="Arial" charset="0"/>
            </a:endParaRPr>
          </a:p>
        </p:txBody>
      </p:sp>
      <p:sp>
        <p:nvSpPr>
          <p:cNvPr id="3073" name="Line 1"/>
          <p:cNvSpPr>
            <a:spLocks noChangeShapeType="1"/>
          </p:cNvSpPr>
          <p:nvPr/>
        </p:nvSpPr>
        <p:spPr bwMode="auto">
          <a:xfrm>
            <a:off x="125413" y="682625"/>
            <a:ext cx="8907462" cy="1588"/>
          </a:xfrm>
          <a:prstGeom prst="line">
            <a:avLst/>
          </a:prstGeom>
          <a:noFill/>
          <a:ln w="126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560388" y="101600"/>
            <a:ext cx="80406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>
              <a:spcBef>
                <a:spcPts val="1125"/>
              </a:spcBef>
              <a:buClr>
                <a:srgbClr val="0066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b="1" dirty="0" smtClean="0">
                <a:solidFill>
                  <a:srgbClr val="006600"/>
                </a:solidFill>
                <a:latin typeface="Arial" charset="0"/>
              </a:rPr>
              <a:t>The Dimensionality of Scene Appearance</a:t>
            </a:r>
            <a:endParaRPr lang="en-GB" sz="1800" b="1" dirty="0">
              <a:solidFill>
                <a:srgbClr val="006600"/>
              </a:solidFill>
              <a:latin typeface="Arial" charset="0"/>
            </a:endParaRP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547688" y="481373"/>
            <a:ext cx="812482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>
              <a:lnSpc>
                <a:spcPts val="2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200" b="1" dirty="0" smtClean="0">
                <a:solidFill>
                  <a:schemeClr val="tx1"/>
                </a:solidFill>
                <a:latin typeface="Arial Narrow" pitchFamily="34" charset="0"/>
              </a:rPr>
              <a:t>Rahul Garg, </a:t>
            </a:r>
            <a:r>
              <a:rPr lang="en-GB" sz="1200" b="1" dirty="0" err="1" smtClean="0">
                <a:solidFill>
                  <a:schemeClr val="tx1"/>
                </a:solidFill>
                <a:latin typeface="Arial Narrow" pitchFamily="34" charset="0"/>
              </a:rPr>
              <a:t>Hao</a:t>
            </a:r>
            <a:r>
              <a:rPr lang="en-GB" sz="1200" b="1" dirty="0" smtClean="0">
                <a:solidFill>
                  <a:schemeClr val="tx1"/>
                </a:solidFill>
                <a:latin typeface="Arial Narrow" pitchFamily="34" charset="0"/>
              </a:rPr>
              <a:t> Du, Steven M. Seitz and Noah </a:t>
            </a:r>
            <a:r>
              <a:rPr lang="en-GB" sz="1200" b="1" dirty="0" err="1" smtClean="0">
                <a:solidFill>
                  <a:schemeClr val="tx1"/>
                </a:solidFill>
                <a:latin typeface="Arial Narrow" pitchFamily="34" charset="0"/>
              </a:rPr>
              <a:t>Snavely</a:t>
            </a:r>
            <a:endParaRPr lang="en-GB" sz="1200" b="1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 eaLnBrk="1" hangingPunct="1">
              <a:lnSpc>
                <a:spcPts val="2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200" b="1" dirty="0" smtClean="0">
                <a:solidFill>
                  <a:schemeClr val="tx1"/>
                </a:solidFill>
                <a:latin typeface="Arial Narrow" pitchFamily="34" charset="0"/>
              </a:rPr>
              <a:t>           </a:t>
            </a:r>
            <a:endParaRPr lang="en-GB" sz="12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25413" y="1503833"/>
            <a:ext cx="3014662" cy="836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Low rank approximation of image collections (e.g., via PCA) is a popular tool in Computer Vision. Yet, surprisingly little is known to justify the observation that images of a scene tend to be low dimensional, beyond the special case of </a:t>
            </a:r>
            <a:r>
              <a:rPr lang="en-GB" sz="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Lambertian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scenes. We consider two questions in this work:</a:t>
            </a:r>
          </a:p>
          <a:p>
            <a:pPr algn="just" eaLnBrk="1" hangingPunct="1">
              <a:lnSpc>
                <a:spcPts val="300"/>
              </a:lnSpc>
              <a:spcBef>
                <a:spcPts val="375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When can we capture the variability in appearance using a linear model?</a:t>
            </a:r>
          </a:p>
          <a:p>
            <a:pPr algn="just" eaLnBrk="1" hangingPunct="1">
              <a:lnSpc>
                <a:spcPts val="300"/>
              </a:lnSpc>
              <a:spcBef>
                <a:spcPts val="375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What is the linear dimensionality under different cases?</a:t>
            </a:r>
          </a:p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600" b="1" dirty="0">
              <a:solidFill>
                <a:srgbClr val="3333CC"/>
              </a:solidFill>
              <a:latin typeface="+mn-lt"/>
            </a:endParaRPr>
          </a:p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600" b="1" dirty="0" smtClean="0">
              <a:solidFill>
                <a:srgbClr val="3333CC"/>
              </a:solidFill>
              <a:latin typeface="+mn-lt"/>
            </a:endParaRPr>
          </a:p>
        </p:txBody>
      </p:sp>
      <p:sp>
        <p:nvSpPr>
          <p:cNvPr id="3077" name="Line 5"/>
          <p:cNvSpPr>
            <a:spLocks noChangeShapeType="1"/>
          </p:cNvSpPr>
          <p:nvPr/>
        </p:nvSpPr>
        <p:spPr bwMode="auto">
          <a:xfrm>
            <a:off x="125413" y="6729413"/>
            <a:ext cx="8907462" cy="1587"/>
          </a:xfrm>
          <a:prstGeom prst="line">
            <a:avLst/>
          </a:prstGeom>
          <a:noFill/>
          <a:ln w="126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8" name="Line 6"/>
          <p:cNvSpPr>
            <a:spLocks noChangeShapeType="1"/>
          </p:cNvSpPr>
          <p:nvPr/>
        </p:nvSpPr>
        <p:spPr bwMode="auto">
          <a:xfrm>
            <a:off x="3154363" y="687388"/>
            <a:ext cx="1587" cy="6040437"/>
          </a:xfrm>
          <a:prstGeom prst="line">
            <a:avLst/>
          </a:prstGeom>
          <a:noFill/>
          <a:ln w="126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6175375" y="687388"/>
            <a:ext cx="1588" cy="6040437"/>
          </a:xfrm>
          <a:prstGeom prst="line">
            <a:avLst/>
          </a:prstGeom>
          <a:noFill/>
          <a:ln w="126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81" name="Text Box 9"/>
          <p:cNvSpPr txBox="1">
            <a:spLocks noChangeArrowheads="1"/>
          </p:cNvSpPr>
          <p:nvPr/>
        </p:nvSpPr>
        <p:spPr bwMode="auto">
          <a:xfrm>
            <a:off x="125413" y="1358034"/>
            <a:ext cx="3014662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1" hangingPunct="1">
              <a:spcBef>
                <a:spcPts val="625"/>
              </a:spcBef>
              <a:buClr>
                <a:srgbClr val="0066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000" b="1" dirty="0">
                <a:solidFill>
                  <a:srgbClr val="006600"/>
                </a:solidFill>
                <a:latin typeface="Arial" charset="0"/>
              </a:rPr>
              <a:t>Introduction</a:t>
            </a:r>
          </a:p>
        </p:txBody>
      </p:sp>
      <p:sp>
        <p:nvSpPr>
          <p:cNvPr id="3145" name="Text Box 73"/>
          <p:cNvSpPr txBox="1">
            <a:spLocks noChangeArrowheads="1"/>
          </p:cNvSpPr>
          <p:nvPr/>
        </p:nvSpPr>
        <p:spPr bwMode="auto">
          <a:xfrm>
            <a:off x="88900" y="2088104"/>
            <a:ext cx="3014663" cy="10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algn="ctr" eaLnBrk="1" hangingPunct="1">
              <a:lnSpc>
                <a:spcPct val="70000"/>
              </a:lnSpc>
              <a:spcBef>
                <a:spcPts val="625"/>
              </a:spcBef>
              <a:buClr>
                <a:srgbClr val="0066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000" b="1" dirty="0" smtClean="0">
                <a:solidFill>
                  <a:srgbClr val="006600"/>
                </a:solidFill>
                <a:latin typeface="Arial" charset="0"/>
              </a:rPr>
              <a:t>Previous Results</a:t>
            </a:r>
            <a:endParaRPr lang="en-GB" sz="1000" b="1" dirty="0">
              <a:solidFill>
                <a:srgbClr val="006600"/>
              </a:solidFill>
              <a:latin typeface="Arial" charset="0"/>
            </a:endParaRPr>
          </a:p>
        </p:txBody>
      </p:sp>
      <p:sp>
        <p:nvSpPr>
          <p:cNvPr id="3501" name="Text Box 429"/>
          <p:cNvSpPr txBox="1">
            <a:spLocks noChangeArrowheads="1"/>
          </p:cNvSpPr>
          <p:nvPr/>
        </p:nvSpPr>
        <p:spPr bwMode="auto">
          <a:xfrm>
            <a:off x="125413" y="2419350"/>
            <a:ext cx="3014662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700" b="1" dirty="0" smtClean="0">
              <a:solidFill>
                <a:srgbClr val="3333CC"/>
              </a:solidFill>
              <a:latin typeface="Arial" charset="0"/>
            </a:endParaRPr>
          </a:p>
        </p:txBody>
      </p:sp>
      <p:sp>
        <p:nvSpPr>
          <p:cNvPr id="3503" name="Text Box 431"/>
          <p:cNvSpPr txBox="1">
            <a:spLocks noChangeArrowheads="1"/>
          </p:cNvSpPr>
          <p:nvPr/>
        </p:nvSpPr>
        <p:spPr bwMode="auto">
          <a:xfrm>
            <a:off x="125413" y="5556250"/>
            <a:ext cx="2922587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endParaRPr lang="en-US" sz="600">
              <a:solidFill>
                <a:srgbClr val="FF0000"/>
              </a:solidFill>
              <a:latin typeface="Arial" charset="0"/>
              <a:cs typeface="Arial" charset="0"/>
              <a:sym typeface="Symbol" pitchFamily="18" charset="2"/>
            </a:endParaRPr>
          </a:p>
        </p:txBody>
      </p:sp>
      <p:sp>
        <p:nvSpPr>
          <p:cNvPr id="170" name="Text Box 73"/>
          <p:cNvSpPr txBox="1">
            <a:spLocks noChangeArrowheads="1"/>
          </p:cNvSpPr>
          <p:nvPr/>
        </p:nvSpPr>
        <p:spPr bwMode="auto">
          <a:xfrm>
            <a:off x="85734" y="3123320"/>
            <a:ext cx="3014663" cy="10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algn="ctr" eaLnBrk="1" hangingPunct="1">
              <a:lnSpc>
                <a:spcPct val="70000"/>
              </a:lnSpc>
              <a:spcBef>
                <a:spcPts val="625"/>
              </a:spcBef>
              <a:buClr>
                <a:srgbClr val="0066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000" b="1" dirty="0" smtClean="0">
                <a:solidFill>
                  <a:srgbClr val="006600"/>
                </a:solidFill>
                <a:latin typeface="Arial" charset="0"/>
              </a:rPr>
              <a:t>Factorization Framework</a:t>
            </a:r>
            <a:endParaRPr lang="en-GB" sz="1000" b="1" dirty="0">
              <a:solidFill>
                <a:srgbClr val="006600"/>
              </a:solidFill>
              <a:latin typeface="Arial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>
            <a:off x="2264571" y="978695"/>
            <a:ext cx="212742" cy="86772"/>
          </a:xfrm>
          <a:prstGeom prst="rightArrow">
            <a:avLst/>
          </a:prstGeom>
          <a:solidFill>
            <a:srgbClr val="00B8FF">
              <a:alpha val="5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105224" y="2205316"/>
          <a:ext cx="2971800" cy="85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/>
                <a:gridCol w="457200"/>
                <a:gridCol w="727366"/>
                <a:gridCol w="533400"/>
                <a:gridCol w="796634"/>
              </a:tblGrid>
              <a:tr h="251883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Distant Viewer </a:t>
                      </a:r>
                      <a:endParaRPr lang="en-US" sz="600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Distant Lighting</a:t>
                      </a:r>
                      <a:endParaRPr lang="en-US" sz="600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 smtClean="0"/>
                        <a:t>Lambertian</a:t>
                      </a:r>
                      <a:endParaRPr lang="en-US" sz="600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No Shadows</a:t>
                      </a:r>
                      <a:endParaRPr lang="en-US" sz="600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 smtClean="0"/>
                        <a:t>3 basis images</a:t>
                      </a:r>
                    </a:p>
                    <a:p>
                      <a:pPr algn="ctr"/>
                      <a:r>
                        <a:rPr lang="en-US" sz="600" dirty="0" smtClean="0"/>
                        <a:t>[Shashua’92]</a:t>
                      </a:r>
                      <a:endParaRPr lang="en-US" sz="600" dirty="0"/>
                    </a:p>
                  </a:txBody>
                  <a:tcPr marT="36000" marB="36000"/>
                </a:tc>
              </a:tr>
              <a:tr h="2518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Distant Viewer 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Distant Lighting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 smtClean="0"/>
                        <a:t>Lambertian</a:t>
                      </a:r>
                      <a:endParaRPr lang="en-US" sz="600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rgbClr val="FF0000"/>
                          </a:solidFill>
                        </a:rPr>
                        <a:t>Attached Shadows</a:t>
                      </a:r>
                      <a:endParaRPr lang="en-US" sz="600" dirty="0">
                        <a:solidFill>
                          <a:srgbClr val="FF0000"/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 smtClean="0"/>
                        <a:t>5 basis images</a:t>
                      </a:r>
                    </a:p>
                    <a:p>
                      <a:pPr algn="ctr"/>
                      <a:r>
                        <a:rPr lang="en-US" sz="600" dirty="0" smtClean="0"/>
                        <a:t>[Ramamoorthi’02]</a:t>
                      </a:r>
                      <a:endParaRPr lang="en-US" sz="600" dirty="0"/>
                    </a:p>
                  </a:txBody>
                  <a:tcPr marT="36000" marB="36000"/>
                </a:tc>
              </a:tr>
              <a:tr h="249612"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Distant</a:t>
                      </a:r>
                      <a:r>
                        <a:rPr lang="en-US" sz="600" baseline="0" dirty="0" smtClean="0"/>
                        <a:t> Viewer</a:t>
                      </a:r>
                      <a:endParaRPr lang="en-US" sz="600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Distant Lighting</a:t>
                      </a:r>
                      <a:endParaRPr lang="en-US" sz="600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>
                          <a:solidFill>
                            <a:srgbClr val="FF0000"/>
                          </a:solidFill>
                        </a:rPr>
                        <a:t>Single Arbitrary BRDF</a:t>
                      </a:r>
                      <a:endParaRPr lang="en-US" sz="600" dirty="0">
                        <a:solidFill>
                          <a:srgbClr val="FF0000"/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smtClean="0"/>
                        <a:t>Attached Shadows</a:t>
                      </a:r>
                      <a:endParaRPr lang="en-US" sz="600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 smtClean="0"/>
                        <a:t># of </a:t>
                      </a:r>
                      <a:r>
                        <a:rPr lang="en-US" sz="600" b="1" dirty="0" err="1" smtClean="0"/>
                        <a:t>normals</a:t>
                      </a:r>
                      <a:endParaRPr lang="en-US" sz="600" b="1" dirty="0" smtClean="0"/>
                    </a:p>
                    <a:p>
                      <a:pPr algn="ctr"/>
                      <a:r>
                        <a:rPr lang="en-US" sz="600" b="1" dirty="0" smtClean="0"/>
                        <a:t>[</a:t>
                      </a:r>
                      <a:r>
                        <a:rPr lang="en-US" sz="600" b="0" dirty="0" err="1" smtClean="0"/>
                        <a:t>Belhumeur</a:t>
                      </a:r>
                      <a:r>
                        <a:rPr lang="en-US" sz="600" b="0" baseline="0" dirty="0" smtClean="0"/>
                        <a:t> and Kriegman’98]</a:t>
                      </a:r>
                      <a:endParaRPr lang="en-US" sz="600" b="1" dirty="0"/>
                    </a:p>
                  </a:txBody>
                  <a:tcPr marT="36000" marB="36000"/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1313119" y="3490861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tx1"/>
                </a:solidFill>
              </a:rPr>
              <a:t> = M</a:t>
            </a:r>
            <a:r>
              <a:rPr lang="en-US" sz="800" b="1" baseline="-25000" dirty="0" smtClean="0">
                <a:solidFill>
                  <a:schemeClr val="tx1"/>
                </a:solidFill>
              </a:rPr>
              <a:t>mxn</a:t>
            </a:r>
            <a:r>
              <a:rPr lang="en-US" sz="800" b="1" dirty="0" smtClean="0">
                <a:solidFill>
                  <a:schemeClr val="tx1"/>
                </a:solidFill>
              </a:rPr>
              <a:t> =</a:t>
            </a:r>
            <a:endParaRPr lang="en-US" sz="800" b="1" dirty="0">
              <a:solidFill>
                <a:schemeClr val="tx1"/>
              </a:solidFill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3173396" y="751240"/>
            <a:ext cx="3075004" cy="741071"/>
            <a:chOff x="76200" y="6292286"/>
            <a:chExt cx="3075004" cy="741071"/>
          </a:xfrm>
        </p:grpSpPr>
        <p:sp>
          <p:nvSpPr>
            <p:cNvPr id="172" name="Text Box 73"/>
            <p:cNvSpPr txBox="1">
              <a:spLocks noChangeArrowheads="1"/>
            </p:cNvSpPr>
            <p:nvPr/>
          </p:nvSpPr>
          <p:spPr bwMode="auto">
            <a:xfrm>
              <a:off x="136541" y="6292286"/>
              <a:ext cx="3014663" cy="1099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>
              <a:spAutoFit/>
            </a:bodyPr>
            <a:lstStyle/>
            <a:p>
              <a:pPr algn="ctr" eaLnBrk="1" hangingPunct="1">
                <a:lnSpc>
                  <a:spcPct val="70000"/>
                </a:lnSpc>
                <a:spcBef>
                  <a:spcPts val="625"/>
                </a:spcBef>
                <a:buClr>
                  <a:srgbClr val="006600"/>
                </a:buClr>
                <a:buSzPct val="100000"/>
                <a:buFont typeface="Arial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1000" b="1" dirty="0" smtClean="0">
                  <a:solidFill>
                    <a:srgbClr val="006600"/>
                  </a:solidFill>
                  <a:latin typeface="Arial" charset="0"/>
                </a:rPr>
                <a:t>Theoretical Results </a:t>
              </a:r>
              <a:endParaRPr lang="en-GB" sz="1000" b="1" dirty="0">
                <a:solidFill>
                  <a:srgbClr val="006600"/>
                </a:solidFill>
                <a:latin typeface="Arial" charset="0"/>
              </a:endParaRPr>
            </a:p>
          </p:txBody>
        </p:sp>
        <p:sp>
          <p:nvSpPr>
            <p:cNvPr id="163" name="Text Box 4"/>
            <p:cNvSpPr txBox="1">
              <a:spLocks noChangeArrowheads="1"/>
            </p:cNvSpPr>
            <p:nvPr/>
          </p:nvSpPr>
          <p:spPr bwMode="auto">
            <a:xfrm>
              <a:off x="76200" y="6392156"/>
              <a:ext cx="3014662" cy="641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eaLnBrk="1" hangingPunct="1">
                <a:spcBef>
                  <a:spcPts val="0"/>
                </a:spcBef>
                <a:buClr>
                  <a:srgbClr val="3333CC"/>
                </a:buClr>
                <a:buSzPct val="100000"/>
                <a:buFont typeface="Arial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700" b="1" dirty="0" smtClean="0">
                  <a:solidFill>
                    <a:srgbClr val="3333CC"/>
                  </a:solidFill>
                  <a:latin typeface="Arial" charset="0"/>
                </a:rPr>
                <a:t>Assumptions</a:t>
              </a:r>
              <a:r>
                <a:rPr lang="en-GB" sz="700" dirty="0" smtClean="0">
                  <a:solidFill>
                    <a:schemeClr val="tx1"/>
                  </a:solidFill>
                  <a:latin typeface="Arial" charset="0"/>
                </a:rPr>
                <a:t>: </a:t>
              </a:r>
              <a:r>
                <a:rPr lang="en-GB" sz="600" dirty="0" smtClean="0">
                  <a:solidFill>
                    <a:schemeClr val="tx1"/>
                  </a:solidFill>
                  <a:latin typeface="Arial" charset="0"/>
                </a:rPr>
                <a:t>Distant viewer and lighting, no </a:t>
              </a:r>
              <a:r>
                <a:rPr lang="en-GB" sz="600" i="1" dirty="0" smtClean="0">
                  <a:solidFill>
                    <a:schemeClr val="tx1"/>
                  </a:solidFill>
                  <a:latin typeface="Arial" charset="0"/>
                </a:rPr>
                <a:t>cast</a:t>
              </a:r>
              <a:r>
                <a:rPr lang="en-GB" sz="600" dirty="0" smtClean="0">
                  <a:solidFill>
                    <a:schemeClr val="tx1"/>
                  </a:solidFill>
                  <a:latin typeface="Arial" charset="0"/>
                </a:rPr>
                <a:t> shadows. </a:t>
              </a:r>
              <a:endParaRPr lang="en-GB" sz="600" b="1" dirty="0" smtClean="0">
                <a:solidFill>
                  <a:schemeClr val="tx1"/>
                </a:solidFill>
                <a:latin typeface="Arial" charset="0"/>
              </a:endParaRPr>
            </a:p>
            <a:p>
              <a:pPr eaLnBrk="1" hangingPunct="1">
                <a:spcBef>
                  <a:spcPts val="0"/>
                </a:spcBef>
                <a:buClr>
                  <a:srgbClr val="3333CC"/>
                </a:buClr>
                <a:buSzPct val="10000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700" b="1" dirty="0" smtClean="0">
                  <a:solidFill>
                    <a:srgbClr val="3333CC"/>
                  </a:solidFill>
                  <a:latin typeface="Arial" charset="0"/>
                </a:rPr>
                <a:t>Basic Result</a:t>
              </a:r>
              <a:r>
                <a:rPr lang="en-GB" sz="700" dirty="0" smtClean="0">
                  <a:solidFill>
                    <a:schemeClr val="tx1"/>
                  </a:solidFill>
                  <a:latin typeface="Arial" charset="0"/>
                </a:rPr>
                <a:t>: </a:t>
              </a:r>
              <a:r>
                <a:rPr lang="en-GB" sz="600" dirty="0" smtClean="0">
                  <a:solidFill>
                    <a:schemeClr val="tx1"/>
                  </a:solidFill>
                  <a:latin typeface="Arial" charset="0"/>
                </a:rPr>
                <a:t>From structure of </a:t>
              </a:r>
              <a:r>
                <a:rPr lang="en-GB" sz="600" b="1" dirty="0" smtClean="0">
                  <a:solidFill>
                    <a:schemeClr val="tx1"/>
                  </a:solidFill>
                  <a:latin typeface="Arial" charset="0"/>
                </a:rPr>
                <a:t>D</a:t>
              </a:r>
              <a:r>
                <a:rPr lang="en-GB" sz="600" dirty="0" smtClean="0">
                  <a:solidFill>
                    <a:schemeClr val="tx1"/>
                  </a:solidFill>
                  <a:latin typeface="Arial" charset="0"/>
                </a:rPr>
                <a:t>,</a:t>
              </a:r>
              <a:r>
                <a:rPr lang="en-GB" sz="600" b="1" dirty="0" smtClean="0">
                  <a:solidFill>
                    <a:schemeClr val="tx1"/>
                  </a:solidFill>
                  <a:latin typeface="Arial" charset="0"/>
                </a:rPr>
                <a:t> rank(M) ≤ rank(D) ≤ # of </a:t>
              </a:r>
              <a:r>
                <a:rPr lang="en-GB" sz="600" b="1" dirty="0" err="1" smtClean="0">
                  <a:solidFill>
                    <a:schemeClr val="tx1"/>
                  </a:solidFill>
                  <a:latin typeface="Arial" charset="0"/>
                </a:rPr>
                <a:t>normals</a:t>
              </a:r>
              <a:r>
                <a:rPr lang="en-GB" sz="600" dirty="0" smtClean="0">
                  <a:solidFill>
                    <a:schemeClr val="tx1"/>
                  </a:solidFill>
                  <a:latin typeface="Arial" charset="0"/>
                </a:rPr>
                <a:t> </a:t>
              </a:r>
              <a:endParaRPr lang="en-GB" sz="600" b="1" dirty="0" smtClean="0">
                <a:solidFill>
                  <a:schemeClr val="tx1"/>
                </a:solidFill>
                <a:latin typeface="Arial" charset="0"/>
              </a:endParaRPr>
            </a:p>
            <a:p>
              <a:pPr eaLnBrk="1" hangingPunct="1">
                <a:spcBef>
                  <a:spcPts val="0"/>
                </a:spcBef>
                <a:buClr>
                  <a:srgbClr val="3333CC"/>
                </a:buClr>
                <a:buSzPct val="100000"/>
                <a:buFont typeface="Arial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700" b="1" dirty="0" smtClean="0">
                  <a:solidFill>
                    <a:srgbClr val="3333CC"/>
                  </a:solidFill>
                  <a:latin typeface="Arial" charset="0"/>
                </a:rPr>
                <a:t>Extensions</a:t>
              </a:r>
              <a:r>
                <a:rPr lang="en-GB" sz="700" dirty="0" smtClean="0">
                  <a:solidFill>
                    <a:schemeClr val="tx1"/>
                  </a:solidFill>
                  <a:latin typeface="Arial" charset="0"/>
                </a:rPr>
                <a:t>: </a:t>
              </a:r>
              <a:r>
                <a:rPr lang="en-GB" sz="600" dirty="0" smtClean="0">
                  <a:solidFill>
                    <a:schemeClr val="tx1"/>
                  </a:solidFill>
                  <a:latin typeface="Arial" charset="0"/>
                </a:rPr>
                <a:t>(follow from factorizations)</a:t>
              </a:r>
              <a:endParaRPr lang="en-GB" sz="600" b="1" dirty="0" smtClean="0">
                <a:solidFill>
                  <a:schemeClr val="tx1"/>
                </a:solidFill>
                <a:latin typeface="Arial" charset="0"/>
              </a:endParaRPr>
            </a:p>
            <a:p>
              <a:pPr eaLnBrk="1" hangingPunct="1">
                <a:spcBef>
                  <a:spcPts val="375"/>
                </a:spcBef>
                <a:buClr>
                  <a:srgbClr val="3333CC"/>
                </a:buClr>
                <a:buSzPct val="100000"/>
                <a:buFont typeface="Arial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GB" sz="700" b="1" dirty="0">
                <a:solidFill>
                  <a:srgbClr val="3333CC"/>
                </a:solidFill>
                <a:latin typeface="Arial" charset="0"/>
              </a:endParaRPr>
            </a:p>
            <a:p>
              <a:pPr eaLnBrk="1" hangingPunct="1">
                <a:spcBef>
                  <a:spcPts val="375"/>
                </a:spcBef>
                <a:buClr>
                  <a:srgbClr val="3333CC"/>
                </a:buClr>
                <a:buSzPct val="100000"/>
                <a:buFont typeface="Arial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GB" sz="700" b="1" dirty="0" smtClean="0">
                <a:solidFill>
                  <a:srgbClr val="3333CC"/>
                </a:solidFill>
                <a:latin typeface="Arial" charset="0"/>
              </a:endParaRPr>
            </a:p>
          </p:txBody>
        </p:sp>
      </p:grpSp>
      <p:graphicFrame>
        <p:nvGraphicFramePr>
          <p:cNvPr id="179" name="Table 178"/>
          <p:cNvGraphicFramePr>
            <a:graphicFrameLocks noGrp="1"/>
          </p:cNvGraphicFramePr>
          <p:nvPr/>
        </p:nvGraphicFramePr>
        <p:xfrm>
          <a:off x="3260742" y="1219200"/>
          <a:ext cx="2819400" cy="1134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3258"/>
                <a:gridCol w="746142"/>
              </a:tblGrid>
              <a:tr h="157271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Conditions</a:t>
                      </a:r>
                      <a:endParaRPr lang="en-US" sz="600" b="1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Dimensionality</a:t>
                      </a:r>
                      <a:endParaRPr lang="en-US" sz="700" dirty="0"/>
                    </a:p>
                  </a:txBody>
                  <a:tcPr marT="0" marB="0"/>
                </a:tc>
              </a:tr>
              <a:tr h="145173"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K</a:t>
                      </a:r>
                      <a:r>
                        <a:rPr lang="el-GR" sz="600" b="1" baseline="-25000" dirty="0" smtClean="0"/>
                        <a:t>ρ</a:t>
                      </a:r>
                      <a:r>
                        <a:rPr lang="en-US" sz="600" b="1" dirty="0" smtClean="0"/>
                        <a:t> </a:t>
                      </a:r>
                      <a:r>
                        <a:rPr lang="en-US" sz="600" dirty="0" smtClean="0"/>
                        <a:t>different</a:t>
                      </a:r>
                      <a:r>
                        <a:rPr lang="en-US" sz="600" baseline="0" dirty="0" smtClean="0"/>
                        <a:t> BRDFs, </a:t>
                      </a:r>
                      <a:r>
                        <a:rPr lang="en-US" sz="600" b="1" baseline="0" dirty="0" smtClean="0"/>
                        <a:t>K</a:t>
                      </a:r>
                      <a:r>
                        <a:rPr lang="en-US" sz="600" b="1" baseline="-25000" dirty="0" smtClean="0"/>
                        <a:t>n </a:t>
                      </a:r>
                      <a:r>
                        <a:rPr lang="en-US" sz="600" baseline="0" dirty="0" smtClean="0"/>
                        <a:t>normals</a:t>
                      </a:r>
                      <a:endParaRPr lang="en-US" sz="600" baseline="0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 smtClean="0"/>
                        <a:t>K</a:t>
                      </a:r>
                      <a:r>
                        <a:rPr lang="el-GR" sz="600" b="1" baseline="-25000" dirty="0" smtClean="0"/>
                        <a:t>ρ</a:t>
                      </a:r>
                      <a:r>
                        <a:rPr lang="en-US" sz="600" b="1" baseline="0" dirty="0" smtClean="0"/>
                        <a:t>K</a:t>
                      </a:r>
                      <a:r>
                        <a:rPr lang="en-US" sz="600" b="1" baseline="-25000" dirty="0" smtClean="0"/>
                        <a:t>n</a:t>
                      </a:r>
                      <a:endParaRPr lang="en-US" sz="600" b="1" dirty="0"/>
                    </a:p>
                  </a:txBody>
                  <a:tcPr marT="0" marB="0"/>
                </a:tc>
              </a:tr>
              <a:tr h="1714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1" dirty="0" smtClean="0"/>
                        <a:t>K</a:t>
                      </a:r>
                      <a:r>
                        <a:rPr lang="el-GR" sz="600" b="1" baseline="-25000" dirty="0" smtClean="0"/>
                        <a:t>ρ</a:t>
                      </a:r>
                      <a:r>
                        <a:rPr lang="en-US" sz="600" dirty="0" smtClean="0"/>
                        <a:t> dimensional</a:t>
                      </a:r>
                      <a:r>
                        <a:rPr lang="en-US" sz="600" baseline="0" dirty="0" smtClean="0"/>
                        <a:t> family of  BRDFs, </a:t>
                      </a:r>
                      <a:r>
                        <a:rPr lang="en-US" sz="600" b="1" baseline="0" dirty="0" smtClean="0"/>
                        <a:t>K</a:t>
                      </a:r>
                      <a:r>
                        <a:rPr lang="en-US" sz="600" b="1" baseline="-25000" dirty="0" smtClean="0"/>
                        <a:t>n</a:t>
                      </a:r>
                      <a:r>
                        <a:rPr lang="en-US" sz="600" baseline="-25000" dirty="0" smtClean="0"/>
                        <a:t> </a:t>
                      </a:r>
                      <a:r>
                        <a:rPr lang="en-US" sz="600" baseline="0" dirty="0" smtClean="0"/>
                        <a:t>normals</a:t>
                      </a:r>
                    </a:p>
                    <a:p>
                      <a:endParaRPr lang="en-US" sz="600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1" dirty="0" smtClean="0"/>
                        <a:t>K</a:t>
                      </a:r>
                      <a:r>
                        <a:rPr lang="el-GR" sz="600" b="1" baseline="-25000" dirty="0" smtClean="0"/>
                        <a:t>ρ</a:t>
                      </a:r>
                      <a:r>
                        <a:rPr lang="en-US" sz="600" b="1" baseline="0" dirty="0" smtClean="0"/>
                        <a:t>K</a:t>
                      </a:r>
                      <a:r>
                        <a:rPr lang="en-US" sz="600" b="1" baseline="-25000" dirty="0" smtClean="0"/>
                        <a:t>n</a:t>
                      </a:r>
                      <a:endParaRPr lang="en-US" sz="600" b="1" dirty="0" smtClean="0"/>
                    </a:p>
                    <a:p>
                      <a:pPr algn="ctr"/>
                      <a:endParaRPr lang="en-US" sz="600" dirty="0"/>
                    </a:p>
                  </a:txBody>
                  <a:tcPr marT="0" marB="0"/>
                </a:tc>
              </a:tr>
              <a:tr h="217759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Images</a:t>
                      </a:r>
                      <a:r>
                        <a:rPr lang="en-US" sz="600" baseline="0" dirty="0" smtClean="0"/>
                        <a:t> taken from different viewpoints, geometrically aligned</a:t>
                      </a:r>
                      <a:endParaRPr lang="en-US" sz="600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1" dirty="0" smtClean="0"/>
                        <a:t>K</a:t>
                      </a:r>
                      <a:r>
                        <a:rPr lang="el-GR" sz="600" b="1" baseline="-25000" dirty="0" smtClean="0"/>
                        <a:t>ρ</a:t>
                      </a:r>
                      <a:r>
                        <a:rPr lang="en-US" sz="600" b="1" baseline="0" dirty="0" smtClean="0"/>
                        <a:t>K</a:t>
                      </a:r>
                      <a:r>
                        <a:rPr lang="en-US" sz="600" b="1" baseline="-25000" dirty="0" smtClean="0"/>
                        <a:t>n</a:t>
                      </a:r>
                      <a:endParaRPr lang="en-US" sz="600" b="1" dirty="0" smtClean="0"/>
                    </a:p>
                    <a:p>
                      <a:pPr algn="ctr"/>
                      <a:endParaRPr lang="en-US" sz="600" dirty="0"/>
                    </a:p>
                  </a:txBody>
                  <a:tcPr marT="0" marB="0"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Filtered</a:t>
                      </a:r>
                      <a:r>
                        <a:rPr lang="en-US" sz="600" baseline="0" dirty="0" smtClean="0"/>
                        <a:t> images – filtered by </a:t>
                      </a:r>
                      <a:r>
                        <a:rPr lang="en-US" sz="600" b="1" baseline="0" dirty="0" smtClean="0"/>
                        <a:t>K</a:t>
                      </a:r>
                      <a:r>
                        <a:rPr lang="en-US" sz="600" b="1" baseline="-25000" dirty="0" smtClean="0"/>
                        <a:t>f</a:t>
                      </a:r>
                      <a:r>
                        <a:rPr lang="en-US" sz="600" b="1" baseline="0" dirty="0" smtClean="0"/>
                        <a:t> </a:t>
                      </a:r>
                      <a:r>
                        <a:rPr lang="en-US" sz="600" baseline="0" dirty="0" smtClean="0"/>
                        <a:t>dimensional family of filters</a:t>
                      </a:r>
                      <a:endParaRPr lang="en-US" sz="600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1" baseline="0" dirty="0" smtClean="0"/>
                        <a:t>K</a:t>
                      </a:r>
                      <a:r>
                        <a:rPr lang="en-US" sz="600" b="1" baseline="-25000" dirty="0" smtClean="0"/>
                        <a:t>f</a:t>
                      </a:r>
                      <a:r>
                        <a:rPr lang="en-US" sz="600" b="1" baseline="0" dirty="0" smtClean="0"/>
                        <a:t> </a:t>
                      </a:r>
                      <a:r>
                        <a:rPr lang="en-US" sz="600" b="1" dirty="0" smtClean="0"/>
                        <a:t>K</a:t>
                      </a:r>
                      <a:r>
                        <a:rPr lang="el-GR" sz="600" b="1" baseline="-25000" dirty="0" smtClean="0"/>
                        <a:t>ρ</a:t>
                      </a:r>
                      <a:r>
                        <a:rPr lang="en-US" sz="600" b="1" baseline="0" dirty="0" smtClean="0"/>
                        <a:t>K</a:t>
                      </a:r>
                      <a:r>
                        <a:rPr lang="en-US" sz="600" b="1" baseline="-25000" dirty="0" smtClean="0"/>
                        <a:t>n</a:t>
                      </a:r>
                      <a:endParaRPr lang="en-US" sz="600" b="1" dirty="0" smtClean="0"/>
                    </a:p>
                    <a:p>
                      <a:pPr algn="ctr"/>
                      <a:endParaRPr lang="en-US" sz="600" dirty="0"/>
                    </a:p>
                  </a:txBody>
                  <a:tcPr marT="0" marB="0"/>
                </a:tc>
              </a:tr>
              <a:tr h="217759"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K</a:t>
                      </a:r>
                      <a:r>
                        <a:rPr lang="el-GR" sz="600" b="1" baseline="-25000" dirty="0" smtClean="0"/>
                        <a:t>ρ</a:t>
                      </a:r>
                      <a:r>
                        <a:rPr lang="en-US" sz="600" baseline="-25000" dirty="0" smtClean="0"/>
                        <a:t> </a:t>
                      </a:r>
                      <a:r>
                        <a:rPr lang="en-US" sz="600" baseline="0" dirty="0" smtClean="0"/>
                        <a:t>different BRDFs, i</a:t>
                      </a:r>
                      <a:r>
                        <a:rPr lang="en-US" sz="600" baseline="30000" dirty="0" smtClean="0"/>
                        <a:t>th </a:t>
                      </a:r>
                      <a:r>
                        <a:rPr lang="en-US" sz="600" baseline="0" dirty="0" smtClean="0"/>
                        <a:t>BRDF  of dimensionality </a:t>
                      </a:r>
                      <a:r>
                        <a:rPr lang="en-US" sz="600" b="1" baseline="0" dirty="0" smtClean="0"/>
                        <a:t>K(</a:t>
                      </a:r>
                      <a:r>
                        <a:rPr lang="en-US" sz="600" b="1" baseline="0" dirty="0" err="1" smtClean="0"/>
                        <a:t>i</a:t>
                      </a:r>
                      <a:r>
                        <a:rPr lang="en-US" sz="600" b="1" baseline="0" dirty="0" smtClean="0"/>
                        <a:t>)</a:t>
                      </a:r>
                      <a:r>
                        <a:rPr lang="en-US" sz="600" baseline="0" dirty="0" smtClean="0"/>
                        <a:t> (For e.g., </a:t>
                      </a:r>
                      <a:r>
                        <a:rPr lang="en-US" sz="600" baseline="0" dirty="0" err="1" smtClean="0"/>
                        <a:t>Lambertian</a:t>
                      </a:r>
                      <a:r>
                        <a:rPr lang="en-US" sz="600" baseline="0" dirty="0" smtClean="0"/>
                        <a:t>  is rank 3) </a:t>
                      </a:r>
                      <a:endParaRPr lang="en-US" sz="600" baseline="0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600" b="1" dirty="0" smtClean="0"/>
                        <a:t>Σ</a:t>
                      </a:r>
                      <a:r>
                        <a:rPr lang="en-US" sz="600" b="1" dirty="0" smtClean="0"/>
                        <a:t>K(</a:t>
                      </a:r>
                      <a:r>
                        <a:rPr lang="en-US" sz="600" b="1" dirty="0" err="1" smtClean="0"/>
                        <a:t>i</a:t>
                      </a:r>
                      <a:r>
                        <a:rPr lang="en-US" sz="600" b="1" dirty="0" smtClean="0"/>
                        <a:t>)</a:t>
                      </a:r>
                      <a:endParaRPr lang="en-US" sz="600" b="1" dirty="0"/>
                    </a:p>
                  </a:txBody>
                  <a:tcPr marT="0" marB="0"/>
                </a:tc>
              </a:tr>
            </a:tbl>
          </a:graphicData>
        </a:graphic>
      </p:graphicFrame>
      <p:sp>
        <p:nvSpPr>
          <p:cNvPr id="181" name="Text Box 4"/>
          <p:cNvSpPr txBox="1">
            <a:spLocks noChangeArrowheads="1"/>
          </p:cNvSpPr>
          <p:nvPr/>
        </p:nvSpPr>
        <p:spPr bwMode="auto">
          <a:xfrm>
            <a:off x="3200400" y="2412169"/>
            <a:ext cx="2985462" cy="13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700" b="1" dirty="0" smtClean="0">
                <a:solidFill>
                  <a:srgbClr val="3333CC"/>
                </a:solidFill>
                <a:latin typeface="Arial" charset="0"/>
              </a:rPr>
              <a:t>Real world images captured by physical sensors</a:t>
            </a:r>
            <a:r>
              <a:rPr lang="en-GB" sz="700" dirty="0" smtClean="0">
                <a:solidFill>
                  <a:schemeClr val="tx1"/>
                </a:solidFill>
                <a:latin typeface="Arial" charset="0"/>
              </a:rPr>
              <a:t>: </a:t>
            </a: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Using linear response   model: </a:t>
            </a:r>
          </a:p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700" dirty="0" smtClean="0">
              <a:solidFill>
                <a:schemeClr val="tx1"/>
              </a:solidFill>
              <a:latin typeface="Arial" charset="0"/>
            </a:endParaRPr>
          </a:p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Where </a:t>
            </a:r>
            <a:r>
              <a:rPr lang="en-GB" sz="600" b="1" dirty="0" smtClean="0">
                <a:solidFill>
                  <a:schemeClr val="tx1"/>
                </a:solidFill>
                <a:latin typeface="Arial" charset="0"/>
              </a:rPr>
              <a:t>I</a:t>
            </a:r>
            <a:r>
              <a:rPr lang="en-GB" sz="600" baseline="-25000" dirty="0" smtClean="0">
                <a:solidFill>
                  <a:schemeClr val="tx1"/>
                </a:solidFill>
                <a:latin typeface="Arial" charset="0"/>
              </a:rPr>
              <a:t>i</a:t>
            </a: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(x) is the intensity at pixel </a:t>
            </a:r>
            <a:r>
              <a:rPr lang="en-GB" sz="600" i="1" dirty="0" smtClean="0">
                <a:solidFill>
                  <a:schemeClr val="tx1"/>
                </a:solidFill>
                <a:latin typeface="Arial" charset="0"/>
              </a:rPr>
              <a:t>x</a:t>
            </a: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, </a:t>
            </a:r>
            <a:r>
              <a:rPr lang="en-GB" sz="600" i="1" dirty="0" smtClean="0">
                <a:solidFill>
                  <a:schemeClr val="tx1"/>
                </a:solidFill>
                <a:latin typeface="Arial" charset="0"/>
              </a:rPr>
              <a:t>s</a:t>
            </a:r>
            <a:r>
              <a:rPr lang="en-GB" sz="600" i="1" baseline="-25000" dirty="0" smtClean="0">
                <a:solidFill>
                  <a:schemeClr val="tx1"/>
                </a:solidFill>
                <a:latin typeface="Arial" charset="0"/>
              </a:rPr>
              <a:t>i</a:t>
            </a:r>
            <a:r>
              <a:rPr lang="en-GB" sz="600" i="1" dirty="0" smtClean="0">
                <a:solidFill>
                  <a:schemeClr val="tx1"/>
                </a:solidFill>
                <a:latin typeface="Arial" charset="0"/>
              </a:rPr>
              <a:t>(</a:t>
            </a:r>
            <a:r>
              <a:rPr lang="el-GR" sz="600" i="1" dirty="0" smtClean="0">
                <a:solidFill>
                  <a:schemeClr val="tx1"/>
                </a:solidFill>
                <a:latin typeface="Arial" charset="0"/>
              </a:rPr>
              <a:t>λ</a:t>
            </a:r>
            <a:r>
              <a:rPr lang="en-US" sz="600" i="1" dirty="0" smtClean="0">
                <a:solidFill>
                  <a:schemeClr val="tx1"/>
                </a:solidFill>
                <a:latin typeface="Arial" charset="0"/>
              </a:rPr>
              <a:t>)</a:t>
            </a:r>
            <a:r>
              <a:rPr lang="en-US" sz="600" dirty="0" smtClean="0">
                <a:solidFill>
                  <a:schemeClr val="tx1"/>
                </a:solidFill>
                <a:latin typeface="Arial" charset="0"/>
              </a:rPr>
              <a:t> is the sensor spectral response, and </a:t>
            </a:r>
            <a:r>
              <a:rPr lang="en-GB" sz="600" b="1" dirty="0" smtClean="0">
                <a:solidFill>
                  <a:schemeClr val="tx1"/>
                </a:solidFill>
                <a:latin typeface="Arial" charset="0"/>
              </a:rPr>
              <a:t>I</a:t>
            </a:r>
            <a:r>
              <a:rPr lang="en-GB" sz="600" baseline="-25000" dirty="0" smtClean="0">
                <a:solidFill>
                  <a:schemeClr val="tx1"/>
                </a:solidFill>
                <a:latin typeface="Arial" charset="0"/>
              </a:rPr>
              <a:t>i</a:t>
            </a: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(x,</a:t>
            </a:r>
            <a:r>
              <a:rPr lang="el-GR" sz="600" i="1" dirty="0" smtClean="0">
                <a:solidFill>
                  <a:schemeClr val="tx1"/>
                </a:solidFill>
                <a:latin typeface="Arial" charset="0"/>
              </a:rPr>
              <a:t> λ</a:t>
            </a: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) is the light of wavelength </a:t>
            </a:r>
            <a:r>
              <a:rPr lang="el-GR" sz="600" i="1" dirty="0" smtClean="0">
                <a:solidFill>
                  <a:schemeClr val="tx1"/>
                </a:solidFill>
                <a:latin typeface="Arial" charset="0"/>
              </a:rPr>
              <a:t>λ</a:t>
            </a:r>
            <a:r>
              <a:rPr lang="en-US" sz="600" i="1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sz="600" dirty="0" smtClean="0">
                <a:solidFill>
                  <a:schemeClr val="tx1"/>
                </a:solidFill>
                <a:latin typeface="Arial" charset="0"/>
              </a:rPr>
              <a:t>incident on the sensor at pixel </a:t>
            </a:r>
            <a:r>
              <a:rPr lang="en-US" sz="600" i="1" dirty="0" smtClean="0">
                <a:solidFill>
                  <a:schemeClr val="tx1"/>
                </a:solidFill>
                <a:latin typeface="Arial" charset="0"/>
              </a:rPr>
              <a:t>x</a:t>
            </a:r>
            <a:r>
              <a:rPr lang="en-US" sz="600" dirty="0" smtClean="0">
                <a:solidFill>
                  <a:schemeClr val="tx1"/>
                </a:solidFill>
                <a:latin typeface="Arial" charset="0"/>
              </a:rPr>
              <a:t>.</a:t>
            </a:r>
          </a:p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600" dirty="0" smtClean="0">
                <a:solidFill>
                  <a:schemeClr val="tx1"/>
                </a:solidFill>
                <a:latin typeface="Arial" charset="0"/>
              </a:rPr>
              <a:t>BRDF as a function of </a:t>
            </a:r>
            <a:r>
              <a:rPr lang="el-GR" sz="600" i="1" dirty="0" smtClean="0">
                <a:solidFill>
                  <a:schemeClr val="tx1"/>
                </a:solidFill>
                <a:latin typeface="Arial" charset="0"/>
              </a:rPr>
              <a:t>λ</a:t>
            </a:r>
            <a:r>
              <a:rPr lang="en-US" sz="600" i="1" dirty="0" smtClean="0">
                <a:solidFill>
                  <a:schemeClr val="tx1"/>
                </a:solidFill>
                <a:latin typeface="Arial" charset="0"/>
              </a:rPr>
              <a:t>:  </a:t>
            </a:r>
            <a:r>
              <a:rPr lang="el-GR" sz="600" i="1" dirty="0" smtClean="0">
                <a:solidFill>
                  <a:schemeClr val="tx1"/>
                </a:solidFill>
                <a:latin typeface="Arial" charset="0"/>
              </a:rPr>
              <a:t>α</a:t>
            </a:r>
            <a:r>
              <a:rPr lang="en-US" sz="600" i="1" dirty="0" smtClean="0">
                <a:solidFill>
                  <a:schemeClr val="tx1"/>
                </a:solidFill>
                <a:latin typeface="Arial" charset="0"/>
              </a:rPr>
              <a:t>(</a:t>
            </a:r>
            <a:r>
              <a:rPr lang="el-GR" sz="600" i="1" dirty="0" smtClean="0">
                <a:solidFill>
                  <a:schemeClr val="tx1"/>
                </a:solidFill>
                <a:latin typeface="Arial" charset="0"/>
              </a:rPr>
              <a:t>λ</a:t>
            </a:r>
            <a:r>
              <a:rPr lang="en-US" sz="600" i="1" dirty="0" smtClean="0">
                <a:solidFill>
                  <a:schemeClr val="tx1"/>
                </a:solidFill>
                <a:latin typeface="Arial" charset="0"/>
              </a:rPr>
              <a:t>)</a:t>
            </a:r>
            <a:r>
              <a:rPr lang="el-GR" sz="600" i="1" dirty="0" smtClean="0">
                <a:solidFill>
                  <a:schemeClr val="tx1"/>
                </a:solidFill>
                <a:latin typeface="Arial" charset="0"/>
              </a:rPr>
              <a:t>ρ</a:t>
            </a:r>
            <a:r>
              <a:rPr lang="en-US" sz="600" i="1" dirty="0" smtClean="0">
                <a:solidFill>
                  <a:schemeClr val="tx1"/>
                </a:solidFill>
                <a:latin typeface="Arial" charset="0"/>
              </a:rPr>
              <a:t>(</a:t>
            </a:r>
            <a:r>
              <a:rPr lang="el-GR" sz="600" i="1" dirty="0" smtClean="0">
                <a:solidFill>
                  <a:schemeClr val="tx1"/>
                </a:solidFill>
                <a:latin typeface="Arial" charset="0"/>
              </a:rPr>
              <a:t>ω</a:t>
            </a:r>
            <a:r>
              <a:rPr lang="en-US" sz="600" i="1" dirty="0" smtClean="0">
                <a:solidFill>
                  <a:schemeClr val="tx1"/>
                </a:solidFill>
                <a:latin typeface="Arial" charset="0"/>
              </a:rPr>
              <a:t>,</a:t>
            </a:r>
            <a:r>
              <a:rPr lang="el-GR" sz="600" i="1" dirty="0" smtClean="0">
                <a:solidFill>
                  <a:schemeClr val="tx1"/>
                </a:solidFill>
                <a:latin typeface="Arial" charset="0"/>
              </a:rPr>
              <a:t>ώ</a:t>
            </a:r>
            <a:r>
              <a:rPr lang="en-US" sz="600" i="1" dirty="0" smtClean="0">
                <a:solidFill>
                  <a:schemeClr val="tx1"/>
                </a:solidFill>
                <a:latin typeface="Arial" charset="0"/>
              </a:rPr>
              <a:t>,</a:t>
            </a:r>
            <a:r>
              <a:rPr lang="el-GR" sz="600" i="1" dirty="0" smtClean="0">
                <a:solidFill>
                  <a:schemeClr val="tx1"/>
                </a:solidFill>
                <a:latin typeface="Arial" charset="0"/>
              </a:rPr>
              <a:t>λ</a:t>
            </a:r>
            <a:r>
              <a:rPr lang="en-US" sz="600" i="1" dirty="0" smtClean="0">
                <a:solidFill>
                  <a:schemeClr val="tx1"/>
                </a:solidFill>
                <a:latin typeface="Arial" charset="0"/>
              </a:rPr>
              <a:t>)</a:t>
            </a:r>
            <a:r>
              <a:rPr lang="en-GB" sz="600" dirty="0" smtClean="0">
                <a:solidFill>
                  <a:schemeClr val="tx1"/>
                </a:solidFill>
                <a:latin typeface="Arial" charset="0"/>
              </a:rPr>
              <a:t>, where </a:t>
            </a:r>
            <a:r>
              <a:rPr lang="el-GR" sz="600" i="1" dirty="0" smtClean="0">
                <a:solidFill>
                  <a:schemeClr val="tx1"/>
                </a:solidFill>
                <a:latin typeface="Arial" charset="0"/>
              </a:rPr>
              <a:t>α</a:t>
            </a:r>
            <a:r>
              <a:rPr lang="en-US" sz="600" i="1" dirty="0" smtClean="0">
                <a:solidFill>
                  <a:schemeClr val="tx1"/>
                </a:solidFill>
                <a:latin typeface="Arial" charset="0"/>
              </a:rPr>
              <a:t>(</a:t>
            </a:r>
            <a:r>
              <a:rPr lang="el-GR" sz="600" i="1" dirty="0" smtClean="0">
                <a:solidFill>
                  <a:schemeClr val="tx1"/>
                </a:solidFill>
                <a:latin typeface="Arial" charset="0"/>
              </a:rPr>
              <a:t>λ</a:t>
            </a:r>
            <a:r>
              <a:rPr lang="en-US" sz="600" i="1" dirty="0" smtClean="0">
                <a:solidFill>
                  <a:schemeClr val="tx1"/>
                </a:solidFill>
                <a:latin typeface="Arial" charset="0"/>
              </a:rPr>
              <a:t>) </a:t>
            </a:r>
            <a:r>
              <a:rPr lang="en-US" sz="600" dirty="0" smtClean="0">
                <a:solidFill>
                  <a:schemeClr val="tx1"/>
                </a:solidFill>
                <a:latin typeface="Arial" charset="0"/>
              </a:rPr>
              <a:t>is a wavelength dependent scalar (</a:t>
            </a:r>
            <a:r>
              <a:rPr lang="en-US" sz="600" dirty="0" err="1" smtClean="0">
                <a:solidFill>
                  <a:schemeClr val="tx1"/>
                </a:solidFill>
                <a:latin typeface="Arial" charset="0"/>
              </a:rPr>
              <a:t>albedo</a:t>
            </a:r>
            <a:r>
              <a:rPr lang="en-US" sz="600" dirty="0" smtClean="0">
                <a:solidFill>
                  <a:schemeClr val="tx1"/>
                </a:solidFill>
                <a:latin typeface="Arial" charset="0"/>
              </a:rPr>
              <a:t>).</a:t>
            </a:r>
          </a:p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700" b="1" dirty="0" smtClean="0">
                <a:solidFill>
                  <a:srgbClr val="3333CC"/>
                </a:solidFill>
                <a:latin typeface="Arial" charset="0"/>
              </a:rPr>
              <a:t> Results:</a:t>
            </a:r>
            <a:endParaRPr lang="en-GB" sz="700" dirty="0" smtClean="0">
              <a:solidFill>
                <a:schemeClr val="tx1"/>
              </a:solidFill>
              <a:latin typeface="Arial" charset="0"/>
            </a:endParaRPr>
          </a:p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700" b="1" dirty="0">
              <a:solidFill>
                <a:srgbClr val="3333CC"/>
              </a:solidFill>
              <a:latin typeface="Arial" charset="0"/>
            </a:endParaRPr>
          </a:p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700" b="1" dirty="0" smtClean="0">
              <a:solidFill>
                <a:srgbClr val="3333CC"/>
              </a:solidFill>
              <a:latin typeface="Arial" charset="0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3962400" y="5092546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chemeClr val="tx1"/>
                </a:solidFill>
              </a:rPr>
              <a:t>Basis 1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4346811" y="5091364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chemeClr val="tx1"/>
                </a:solidFill>
              </a:rPr>
              <a:t>Basis 2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4771395" y="5091364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chemeClr val="tx1"/>
                </a:solidFill>
              </a:rPr>
              <a:t>Basis 3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5158013" y="5093082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chemeClr val="tx1"/>
                </a:solidFill>
              </a:rPr>
              <a:t>Basis 4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5600244" y="5092547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chemeClr val="tx1"/>
                </a:solidFill>
              </a:rPr>
              <a:t>Basis 5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3887024" y="5275678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chemeClr val="tx1"/>
                </a:solidFill>
              </a:rPr>
              <a:t>1 basis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4273962" y="5275678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chemeClr val="tx1"/>
                </a:solidFill>
              </a:rPr>
              <a:t>3 bases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4713654" y="5275678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chemeClr val="tx1"/>
                </a:solidFill>
              </a:rPr>
              <a:t>5 bases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5070658" y="5275678"/>
            <a:ext cx="4475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chemeClr val="tx1"/>
                </a:solidFill>
              </a:rPr>
              <a:t>10 bases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5497284" y="5275678"/>
            <a:ext cx="4475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chemeClr val="tx1"/>
                </a:solidFill>
              </a:rPr>
              <a:t>20 bases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40" name="Text Box 4"/>
          <p:cNvSpPr txBox="1">
            <a:spLocks noChangeArrowheads="1"/>
          </p:cNvSpPr>
          <p:nvPr/>
        </p:nvSpPr>
        <p:spPr bwMode="auto">
          <a:xfrm>
            <a:off x="3124200" y="5217816"/>
            <a:ext cx="3014662" cy="42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700" b="1" dirty="0" smtClean="0">
                <a:solidFill>
                  <a:srgbClr val="3333CC"/>
                </a:solidFill>
                <a:latin typeface="Arial" charset="0"/>
              </a:rPr>
              <a:t>Reconstruction results </a:t>
            </a:r>
            <a:endParaRPr lang="en-GB" sz="700" dirty="0" smtClean="0">
              <a:solidFill>
                <a:schemeClr val="tx1"/>
              </a:solidFill>
              <a:latin typeface="Arial" charset="0"/>
            </a:endParaRPr>
          </a:p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700" b="1" dirty="0">
              <a:solidFill>
                <a:srgbClr val="3333CC"/>
              </a:solidFill>
              <a:latin typeface="Arial" charset="0"/>
            </a:endParaRPr>
          </a:p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700" b="1" dirty="0" smtClean="0">
              <a:solidFill>
                <a:srgbClr val="3333CC"/>
              </a:solidFill>
              <a:latin typeface="Arial" charset="0"/>
            </a:endParaRPr>
          </a:p>
        </p:txBody>
      </p:sp>
      <p:grpSp>
        <p:nvGrpSpPr>
          <p:cNvPr id="199" name="Group 198"/>
          <p:cNvGrpSpPr/>
          <p:nvPr/>
        </p:nvGrpSpPr>
        <p:grpSpPr>
          <a:xfrm>
            <a:off x="2743200" y="6858000"/>
            <a:ext cx="2819400" cy="866826"/>
            <a:chOff x="163282" y="5673504"/>
            <a:chExt cx="2819400" cy="866826"/>
          </a:xfrm>
        </p:grpSpPr>
        <p:sp>
          <p:nvSpPr>
            <p:cNvPr id="164" name="TextBox 163"/>
            <p:cNvSpPr txBox="1"/>
            <p:nvPr/>
          </p:nvSpPr>
          <p:spPr>
            <a:xfrm>
              <a:off x="2244916" y="5673504"/>
              <a:ext cx="64472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 smtClean="0">
                  <a:solidFill>
                    <a:schemeClr val="tx1"/>
                  </a:solidFill>
                </a:rPr>
                <a:t> Pixel Normals</a:t>
              </a:r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394381" y="6383388"/>
              <a:ext cx="344604" cy="156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 smtClean="0">
                  <a:solidFill>
                    <a:schemeClr val="tx1"/>
                  </a:solidFill>
                </a:rPr>
                <a:t>M</a:t>
              </a:r>
              <a:r>
                <a:rPr lang="en-US" sz="600" baseline="-25000" dirty="0" smtClean="0">
                  <a:solidFill>
                    <a:schemeClr val="tx1"/>
                  </a:solidFill>
                </a:rPr>
                <a:t>m X n</a:t>
              </a:r>
              <a:r>
                <a:rPr lang="en-US" sz="600" dirty="0" smtClean="0">
                  <a:solidFill>
                    <a:schemeClr val="tx1"/>
                  </a:solidFill>
                </a:rPr>
                <a:t> </a:t>
              </a:r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596092" y="6383388"/>
              <a:ext cx="333586" cy="156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 smtClean="0">
                  <a:solidFill>
                    <a:schemeClr val="tx1"/>
                  </a:solidFill>
                </a:rPr>
                <a:t>A</a:t>
              </a:r>
              <a:r>
                <a:rPr lang="en-US" sz="600" baseline="-25000" dirty="0" smtClean="0">
                  <a:solidFill>
                    <a:schemeClr val="tx1"/>
                  </a:solidFill>
                </a:rPr>
                <a:t>m X 3</a:t>
              </a:r>
              <a:r>
                <a:rPr lang="en-US" sz="600" dirty="0" smtClean="0">
                  <a:solidFill>
                    <a:schemeClr val="tx1"/>
                  </a:solidFill>
                </a:rPr>
                <a:t> </a:t>
              </a:r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2404936" y="6129979"/>
              <a:ext cx="317058" cy="156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 smtClean="0">
                  <a:solidFill>
                    <a:schemeClr val="tx1"/>
                  </a:solidFill>
                </a:rPr>
                <a:t>B</a:t>
              </a:r>
              <a:r>
                <a:rPr lang="en-US" sz="600" baseline="-25000" dirty="0" smtClean="0">
                  <a:solidFill>
                    <a:schemeClr val="tx1"/>
                  </a:solidFill>
                </a:rPr>
                <a:t>3 X n</a:t>
              </a:r>
              <a:r>
                <a:rPr lang="en-US" sz="600" dirty="0" smtClean="0">
                  <a:solidFill>
                    <a:schemeClr val="tx1"/>
                  </a:solidFill>
                </a:rPr>
                <a:t> </a:t>
              </a:r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69" name="Left Brace 168"/>
            <p:cNvSpPr/>
            <p:nvPr/>
          </p:nvSpPr>
          <p:spPr>
            <a:xfrm>
              <a:off x="163282" y="5809326"/>
              <a:ext cx="231099" cy="588522"/>
            </a:xfrm>
            <a:prstGeom prst="leftBrace">
              <a:avLst>
                <a:gd name="adj1" fmla="val 8333"/>
                <a:gd name="adj2" fmla="val 50000"/>
              </a:avLst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Left Brace 172"/>
            <p:cNvSpPr/>
            <p:nvPr/>
          </p:nvSpPr>
          <p:spPr>
            <a:xfrm rot="10800000">
              <a:off x="949017" y="5809326"/>
              <a:ext cx="231099" cy="588522"/>
            </a:xfrm>
            <a:prstGeom prst="leftBrace">
              <a:avLst>
                <a:gd name="adj1" fmla="val 8333"/>
                <a:gd name="adj2" fmla="val 50000"/>
              </a:avLst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405336" y="6095634"/>
              <a:ext cx="566790" cy="20234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648588" y="6143352"/>
              <a:ext cx="42018" cy="187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648588" y="6191070"/>
              <a:ext cx="42018" cy="187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648588" y="6235948"/>
              <a:ext cx="42018" cy="187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648588" y="6047916"/>
              <a:ext cx="42018" cy="187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648588" y="6000198"/>
              <a:ext cx="42018" cy="187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648588" y="5952480"/>
              <a:ext cx="42018" cy="18746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Equal 186"/>
            <p:cNvSpPr/>
            <p:nvPr/>
          </p:nvSpPr>
          <p:spPr>
            <a:xfrm>
              <a:off x="1199573" y="6047916"/>
              <a:ext cx="184878" cy="111343"/>
            </a:xfrm>
            <a:prstGeom prst="mathEqual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8" name="Left Brace 187"/>
            <p:cNvSpPr/>
            <p:nvPr/>
          </p:nvSpPr>
          <p:spPr>
            <a:xfrm>
              <a:off x="1411213" y="5809326"/>
              <a:ext cx="231099" cy="572616"/>
            </a:xfrm>
            <a:prstGeom prst="leftBrace">
              <a:avLst>
                <a:gd name="adj1" fmla="val 8333"/>
                <a:gd name="adj2" fmla="val 50000"/>
              </a:avLst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Left Brace 188"/>
            <p:cNvSpPr/>
            <p:nvPr/>
          </p:nvSpPr>
          <p:spPr>
            <a:xfrm rot="10800000">
              <a:off x="2058288" y="5809326"/>
              <a:ext cx="231099" cy="572616"/>
            </a:xfrm>
            <a:prstGeom prst="leftBrace">
              <a:avLst>
                <a:gd name="adj1" fmla="val 8333"/>
                <a:gd name="adj2" fmla="val 50000"/>
              </a:avLst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Left Brace 189"/>
            <p:cNvSpPr/>
            <p:nvPr/>
          </p:nvSpPr>
          <p:spPr>
            <a:xfrm>
              <a:off x="2173837" y="5809326"/>
              <a:ext cx="231099" cy="318121"/>
            </a:xfrm>
            <a:prstGeom prst="leftBrace">
              <a:avLst>
                <a:gd name="adj1" fmla="val 8333"/>
                <a:gd name="adj2" fmla="val 50000"/>
              </a:avLst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Left Brace 190"/>
            <p:cNvSpPr/>
            <p:nvPr/>
          </p:nvSpPr>
          <p:spPr>
            <a:xfrm rot="10800000">
              <a:off x="2751583" y="5809326"/>
              <a:ext cx="231099" cy="318121"/>
            </a:xfrm>
            <a:prstGeom prst="leftBrace">
              <a:avLst>
                <a:gd name="adj1" fmla="val 8333"/>
                <a:gd name="adj2" fmla="val 50000"/>
              </a:avLst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1637690" y="6080038"/>
              <a:ext cx="451241" cy="25139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 rot="5400000" flipV="1">
              <a:off x="2427711" y="5943074"/>
              <a:ext cx="286308" cy="379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1560808" y="5682077"/>
              <a:ext cx="564974" cy="156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 smtClean="0">
                  <a:solidFill>
                    <a:schemeClr val="tx1"/>
                  </a:solidFill>
                </a:rPr>
                <a:t>Light Direction</a:t>
              </a:r>
              <a:endParaRPr 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95" name="Oval 194"/>
            <p:cNvSpPr/>
            <p:nvPr/>
          </p:nvSpPr>
          <p:spPr>
            <a:xfrm>
              <a:off x="549301" y="6077105"/>
              <a:ext cx="39282" cy="663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50" name="Table 249"/>
          <p:cNvGraphicFramePr>
            <a:graphicFrameLocks noGrp="1"/>
          </p:cNvGraphicFramePr>
          <p:nvPr/>
        </p:nvGraphicFramePr>
        <p:xfrm>
          <a:off x="3253842" y="3425232"/>
          <a:ext cx="2819400" cy="500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0158"/>
                <a:gridCol w="739242"/>
              </a:tblGrid>
              <a:tr h="165100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Conditions</a:t>
                      </a:r>
                      <a:endParaRPr lang="en-US" sz="600" b="1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Dimensionality</a:t>
                      </a:r>
                      <a:endParaRPr lang="en-US" sz="700" dirty="0"/>
                    </a:p>
                  </a:txBody>
                  <a:tcPr marT="0" marB="0"/>
                </a:tc>
              </a:tr>
              <a:tr h="152400"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K</a:t>
                      </a:r>
                      <a:r>
                        <a:rPr lang="el-GR" sz="600" b="1" i="0" baseline="-25000" dirty="0" smtClean="0">
                          <a:solidFill>
                            <a:schemeClr val="tx1"/>
                          </a:solidFill>
                          <a:latin typeface="Arial" charset="0"/>
                        </a:rPr>
                        <a:t>α</a:t>
                      </a:r>
                      <a:r>
                        <a:rPr lang="en-US" sz="600" i="0" dirty="0" smtClean="0">
                          <a:solidFill>
                            <a:schemeClr val="tx1"/>
                          </a:solidFill>
                          <a:latin typeface="Arial" charset="0"/>
                        </a:rPr>
                        <a:t> different </a:t>
                      </a:r>
                      <a:r>
                        <a:rPr lang="en-US" sz="600" i="0" dirty="0" err="1" smtClean="0">
                          <a:solidFill>
                            <a:schemeClr val="tx1"/>
                          </a:solidFill>
                          <a:latin typeface="Arial" charset="0"/>
                        </a:rPr>
                        <a:t>albedos</a:t>
                      </a:r>
                      <a:r>
                        <a:rPr lang="en-US" sz="600" i="1" dirty="0" smtClean="0">
                          <a:solidFill>
                            <a:schemeClr val="tx1"/>
                          </a:solidFill>
                          <a:latin typeface="Arial" charset="0"/>
                        </a:rPr>
                        <a:t>, </a:t>
                      </a:r>
                      <a:r>
                        <a:rPr lang="en-US" sz="600" b="1" dirty="0" smtClean="0"/>
                        <a:t>K</a:t>
                      </a:r>
                      <a:r>
                        <a:rPr lang="el-GR" sz="600" b="1" baseline="-25000" dirty="0" smtClean="0"/>
                        <a:t>ρ</a:t>
                      </a:r>
                      <a:r>
                        <a:rPr lang="en-US" sz="600" b="1" dirty="0" smtClean="0"/>
                        <a:t> </a:t>
                      </a:r>
                      <a:r>
                        <a:rPr lang="en-US" sz="600" dirty="0" smtClean="0"/>
                        <a:t>different</a:t>
                      </a:r>
                      <a:r>
                        <a:rPr lang="en-US" sz="600" baseline="0" dirty="0" smtClean="0"/>
                        <a:t> BRDFS, </a:t>
                      </a:r>
                      <a:r>
                        <a:rPr lang="en-US" sz="600" b="1" baseline="0" dirty="0" smtClean="0"/>
                        <a:t>K</a:t>
                      </a:r>
                      <a:r>
                        <a:rPr lang="en-US" sz="600" b="1" baseline="-25000" dirty="0" smtClean="0"/>
                        <a:t>n </a:t>
                      </a:r>
                      <a:r>
                        <a:rPr lang="en-US" sz="600" baseline="0" dirty="0" smtClean="0"/>
                        <a:t>normals</a:t>
                      </a:r>
                      <a:endParaRPr lang="en-US" sz="600" baseline="0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K</a:t>
                      </a:r>
                      <a:r>
                        <a:rPr lang="el-GR" sz="600" b="1" i="0" baseline="-25000" dirty="0" smtClean="0">
                          <a:solidFill>
                            <a:schemeClr val="tx1"/>
                          </a:solidFill>
                          <a:latin typeface="Arial" charset="0"/>
                        </a:rPr>
                        <a:t>α</a:t>
                      </a:r>
                      <a:r>
                        <a:rPr lang="en-US" sz="600" b="1" dirty="0" smtClean="0"/>
                        <a:t>K</a:t>
                      </a:r>
                      <a:r>
                        <a:rPr lang="el-GR" sz="600" b="1" baseline="-25000" dirty="0" smtClean="0"/>
                        <a:t>ρ</a:t>
                      </a:r>
                      <a:r>
                        <a:rPr lang="en-US" sz="600" b="1" baseline="0" dirty="0" smtClean="0"/>
                        <a:t>K</a:t>
                      </a:r>
                      <a:r>
                        <a:rPr lang="en-US" sz="600" b="1" baseline="-25000" dirty="0" smtClean="0"/>
                        <a:t>n</a:t>
                      </a:r>
                      <a:endParaRPr lang="en-US" sz="600" b="1" dirty="0"/>
                    </a:p>
                  </a:txBody>
                  <a:tcPr marT="0" marB="0"/>
                </a:tc>
              </a:tr>
              <a:tr h="152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600" i="1" dirty="0" smtClean="0">
                          <a:solidFill>
                            <a:schemeClr val="tx1"/>
                          </a:solidFill>
                          <a:latin typeface="Arial" charset="0"/>
                        </a:rPr>
                        <a:t>ρ</a:t>
                      </a:r>
                      <a:r>
                        <a:rPr lang="en-US" sz="600" i="1" dirty="0" smtClean="0">
                          <a:solidFill>
                            <a:schemeClr val="tx1"/>
                          </a:solidFill>
                          <a:latin typeface="Arial" charset="0"/>
                        </a:rPr>
                        <a:t>(</a:t>
                      </a:r>
                      <a:r>
                        <a:rPr lang="el-GR" sz="600" i="1" dirty="0" smtClean="0">
                          <a:solidFill>
                            <a:schemeClr val="tx1"/>
                          </a:solidFill>
                          <a:latin typeface="Arial" charset="0"/>
                        </a:rPr>
                        <a:t>ω</a:t>
                      </a:r>
                      <a:r>
                        <a:rPr lang="en-US" sz="600" i="1" dirty="0" smtClean="0">
                          <a:solidFill>
                            <a:schemeClr val="tx1"/>
                          </a:solidFill>
                          <a:latin typeface="Arial" charset="0"/>
                        </a:rPr>
                        <a:t>,</a:t>
                      </a:r>
                      <a:r>
                        <a:rPr lang="el-GR" sz="600" i="1" dirty="0" smtClean="0">
                          <a:solidFill>
                            <a:schemeClr val="tx1"/>
                          </a:solidFill>
                          <a:latin typeface="Arial" charset="0"/>
                        </a:rPr>
                        <a:t>ώ</a:t>
                      </a:r>
                      <a:r>
                        <a:rPr lang="en-US" sz="600" i="1" dirty="0" smtClean="0">
                          <a:solidFill>
                            <a:schemeClr val="tx1"/>
                          </a:solidFill>
                          <a:latin typeface="Arial" charset="0"/>
                        </a:rPr>
                        <a:t>,</a:t>
                      </a:r>
                      <a:r>
                        <a:rPr lang="el-GR" sz="600" i="1" dirty="0" smtClean="0">
                          <a:solidFill>
                            <a:schemeClr val="tx1"/>
                          </a:solidFill>
                          <a:latin typeface="Arial" charset="0"/>
                        </a:rPr>
                        <a:t>λ</a:t>
                      </a:r>
                      <a:r>
                        <a:rPr lang="en-US" sz="600" i="1" dirty="0" smtClean="0">
                          <a:solidFill>
                            <a:schemeClr val="tx1"/>
                          </a:solidFill>
                          <a:latin typeface="Arial" charset="0"/>
                        </a:rPr>
                        <a:t>) </a:t>
                      </a:r>
                      <a:r>
                        <a:rPr lang="en-US" sz="600" b="0" baseline="0" dirty="0" smtClean="0"/>
                        <a:t>independent of </a:t>
                      </a:r>
                      <a:r>
                        <a:rPr lang="el-GR" sz="600" i="1" dirty="0" smtClean="0">
                          <a:solidFill>
                            <a:schemeClr val="tx1"/>
                          </a:solidFill>
                          <a:latin typeface="Arial" charset="0"/>
                        </a:rPr>
                        <a:t>λ</a:t>
                      </a:r>
                      <a:r>
                        <a:rPr lang="en-US" sz="600" i="1" dirty="0" smtClean="0">
                          <a:solidFill>
                            <a:schemeClr val="tx1"/>
                          </a:solidFill>
                          <a:latin typeface="Arial" charset="0"/>
                        </a:rPr>
                        <a:t>, </a:t>
                      </a:r>
                      <a:r>
                        <a:rPr lang="en-US" sz="600" i="0" dirty="0" smtClean="0">
                          <a:solidFill>
                            <a:schemeClr val="tx1"/>
                          </a:solidFill>
                          <a:latin typeface="Arial" charset="0"/>
                        </a:rPr>
                        <a:t>light sources with same spectra, similar physical sensors</a:t>
                      </a:r>
                      <a:endParaRPr lang="en-US" sz="600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1" dirty="0" smtClean="0"/>
                        <a:t>K</a:t>
                      </a:r>
                      <a:r>
                        <a:rPr lang="el-GR" sz="600" b="1" baseline="-25000" dirty="0" smtClean="0"/>
                        <a:t>ρ</a:t>
                      </a:r>
                      <a:r>
                        <a:rPr lang="en-US" sz="600" b="1" baseline="0" dirty="0" smtClean="0"/>
                        <a:t>K</a:t>
                      </a:r>
                      <a:r>
                        <a:rPr lang="en-US" sz="600" b="1" baseline="-25000" dirty="0" smtClean="0"/>
                        <a:t>n</a:t>
                      </a:r>
                      <a:endParaRPr lang="en-US" sz="600" b="1" dirty="0" smtClean="0"/>
                    </a:p>
                    <a:p>
                      <a:endParaRPr lang="en-US" sz="600" dirty="0"/>
                    </a:p>
                  </a:txBody>
                  <a:tcPr marT="0" marB="0"/>
                </a:tc>
              </a:tr>
            </a:tbl>
          </a:graphicData>
        </a:graphic>
      </p:graphicFrame>
      <p:sp>
        <p:nvSpPr>
          <p:cNvPr id="260" name="Text Box 73"/>
          <p:cNvSpPr txBox="1">
            <a:spLocks noChangeArrowheads="1"/>
          </p:cNvSpPr>
          <p:nvPr/>
        </p:nvSpPr>
        <p:spPr bwMode="auto">
          <a:xfrm>
            <a:off x="6096000" y="5594350"/>
            <a:ext cx="3014663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1">
            <a:spAutoFit/>
          </a:bodyPr>
          <a:lstStyle/>
          <a:p>
            <a:pPr algn="ctr" eaLnBrk="1" hangingPunct="1">
              <a:lnSpc>
                <a:spcPct val="70000"/>
              </a:lnSpc>
              <a:spcBef>
                <a:spcPts val="625"/>
              </a:spcBef>
              <a:buClr>
                <a:srgbClr val="0066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000" b="1" dirty="0" smtClean="0">
                <a:solidFill>
                  <a:srgbClr val="006600"/>
                </a:solidFill>
                <a:latin typeface="Arial" charset="0"/>
              </a:rPr>
              <a:t>Conclusion</a:t>
            </a:r>
          </a:p>
          <a:p>
            <a:pPr algn="ctr" eaLnBrk="1" hangingPunct="1">
              <a:lnSpc>
                <a:spcPct val="70000"/>
              </a:lnSpc>
              <a:spcBef>
                <a:spcPts val="625"/>
              </a:spcBef>
              <a:buClr>
                <a:srgbClr val="0066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1000" b="1" dirty="0" smtClean="0">
              <a:solidFill>
                <a:srgbClr val="006600"/>
              </a:solidFill>
              <a:latin typeface="Arial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302684" y="5191208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Original</a:t>
            </a:r>
          </a:p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Image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12" name="Text Box 4"/>
          <p:cNvSpPr txBox="1">
            <a:spLocks noChangeArrowheads="1"/>
          </p:cNvSpPr>
          <p:nvPr/>
        </p:nvSpPr>
        <p:spPr bwMode="auto">
          <a:xfrm>
            <a:off x="3592588" y="4596581"/>
            <a:ext cx="2546252" cy="42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700" b="1" dirty="0" smtClean="0">
                <a:solidFill>
                  <a:srgbClr val="3333CC"/>
                </a:solidFill>
                <a:latin typeface="Arial" charset="0"/>
              </a:rPr>
              <a:t>First 5 basis images for </a:t>
            </a:r>
            <a:r>
              <a:rPr lang="en-GB" sz="700" b="1" dirty="0" err="1" smtClean="0">
                <a:solidFill>
                  <a:srgbClr val="3333CC"/>
                </a:solidFill>
                <a:latin typeface="Arial" charset="0"/>
              </a:rPr>
              <a:t>Orvieto</a:t>
            </a:r>
            <a:r>
              <a:rPr lang="en-GB" sz="700" b="1" dirty="0" smtClean="0">
                <a:solidFill>
                  <a:srgbClr val="3333CC"/>
                </a:solidFill>
                <a:latin typeface="Arial" charset="0"/>
              </a:rPr>
              <a:t> Cathedral</a:t>
            </a:r>
            <a:r>
              <a:rPr lang="en-GB" sz="700" dirty="0" smtClean="0">
                <a:solidFill>
                  <a:schemeClr val="tx1"/>
                </a:solidFill>
                <a:latin typeface="Arial" charset="0"/>
              </a:rPr>
              <a:t> </a:t>
            </a:r>
          </a:p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700" b="1" dirty="0">
              <a:solidFill>
                <a:srgbClr val="3333CC"/>
              </a:solidFill>
              <a:latin typeface="Arial" charset="0"/>
            </a:endParaRPr>
          </a:p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700" b="1" dirty="0" smtClean="0">
              <a:solidFill>
                <a:srgbClr val="3333CC"/>
              </a:solidFill>
              <a:latin typeface="Arial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124200" y="4747216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chemeClr val="tx1"/>
                </a:solidFill>
              </a:rPr>
              <a:t>Input</a:t>
            </a:r>
          </a:p>
          <a:p>
            <a:r>
              <a:rPr lang="en-US" sz="600" dirty="0" smtClean="0">
                <a:solidFill>
                  <a:schemeClr val="tx1"/>
                </a:solidFill>
              </a:rPr>
              <a:t>Images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139" name="Text Box 73"/>
          <p:cNvSpPr txBox="1">
            <a:spLocks noChangeArrowheads="1"/>
          </p:cNvSpPr>
          <p:nvPr/>
        </p:nvSpPr>
        <p:spPr bwMode="auto">
          <a:xfrm>
            <a:off x="3141805" y="4017217"/>
            <a:ext cx="3014663" cy="10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algn="ctr" eaLnBrk="1" hangingPunct="1">
              <a:lnSpc>
                <a:spcPct val="70000"/>
              </a:lnSpc>
              <a:spcBef>
                <a:spcPts val="625"/>
              </a:spcBef>
              <a:buClr>
                <a:srgbClr val="0066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000" b="1" dirty="0" smtClean="0">
                <a:solidFill>
                  <a:srgbClr val="006600"/>
                </a:solidFill>
                <a:latin typeface="Arial" charset="0"/>
              </a:rPr>
              <a:t>Results for Internet Photo Collections</a:t>
            </a:r>
            <a:endParaRPr lang="en-GB" sz="1000" b="1" dirty="0">
              <a:solidFill>
                <a:srgbClr val="006600"/>
              </a:solidFill>
              <a:latin typeface="Arial" charset="0"/>
            </a:endParaRPr>
          </a:p>
        </p:txBody>
      </p:sp>
      <p:pic>
        <p:nvPicPr>
          <p:cNvPr id="142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03805" y="4177446"/>
            <a:ext cx="304799" cy="395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3" name="Straight Arrow Connector 142"/>
          <p:cNvCxnSpPr>
            <a:stCxn id="137" idx="3"/>
            <a:endCxn id="142" idx="1"/>
          </p:cNvCxnSpPr>
          <p:nvPr/>
        </p:nvCxnSpPr>
        <p:spPr bwMode="auto">
          <a:xfrm>
            <a:off x="3486431" y="4285782"/>
            <a:ext cx="417374" cy="89586"/>
          </a:xfrm>
          <a:prstGeom prst="straightConnector1">
            <a:avLst/>
          </a:prstGeom>
          <a:solidFill>
            <a:srgbClr val="00B8FF"/>
          </a:solidFill>
          <a:ln w="31750" cap="flat" cmpd="sng" algn="ctr">
            <a:solidFill>
              <a:srgbClr val="FFC000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cxnSp>
        <p:nvCxnSpPr>
          <p:cNvPr id="144" name="Straight Arrow Connector 143"/>
          <p:cNvCxnSpPr>
            <a:endCxn id="142" idx="1"/>
          </p:cNvCxnSpPr>
          <p:nvPr/>
        </p:nvCxnSpPr>
        <p:spPr bwMode="auto">
          <a:xfrm flipV="1">
            <a:off x="3420199" y="4375368"/>
            <a:ext cx="483606" cy="147241"/>
          </a:xfrm>
          <a:prstGeom prst="straightConnector1">
            <a:avLst/>
          </a:prstGeom>
          <a:solidFill>
            <a:srgbClr val="00B8FF"/>
          </a:solidFill>
          <a:ln w="31750" cap="flat" cmpd="sng" algn="ctr">
            <a:solidFill>
              <a:srgbClr val="FFC000"/>
            </a:solidFill>
            <a:prstDash val="solid"/>
            <a:round/>
            <a:headEnd type="none" w="med" len="med"/>
            <a:tailEnd type="stealth" w="sm" len="lg"/>
          </a:ln>
          <a:effectLst/>
        </p:spPr>
      </p:cxnSp>
      <p:sp>
        <p:nvSpPr>
          <p:cNvPr id="145" name="TextBox 144"/>
          <p:cNvSpPr txBox="1"/>
          <p:nvPr/>
        </p:nvSpPr>
        <p:spPr>
          <a:xfrm>
            <a:off x="4191000" y="4115586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Project registered images onto 3D model. There is missing data in each </a:t>
            </a:r>
            <a:r>
              <a:rPr lang="en-US" sz="600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observation</a:t>
            </a:r>
            <a:r>
              <a:rPr lang="en-US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as an image captures only a part of the scene – use EM to learn the </a:t>
            </a:r>
            <a:r>
              <a:rPr lang="en-US" sz="600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basis appearances.</a:t>
            </a:r>
            <a:endParaRPr lang="en-US" sz="600" i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311977" y="775259"/>
            <a:ext cx="1965623" cy="2165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" name="TextBox 121"/>
          <p:cNvSpPr txBox="1"/>
          <p:nvPr/>
        </p:nvSpPr>
        <p:spPr>
          <a:xfrm>
            <a:off x="3328020" y="468420"/>
            <a:ext cx="1447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schemeClr val="accent3">
                    <a:lumMod val="50000"/>
                  </a:schemeClr>
                </a:solidFill>
              </a:rPr>
              <a:t>University of Washington</a:t>
            </a:r>
            <a:endParaRPr lang="en-US" sz="9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296108" y="474030"/>
            <a:ext cx="10983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schemeClr val="accent3">
                    <a:lumMod val="50000"/>
                  </a:schemeClr>
                </a:solidFill>
              </a:rPr>
              <a:t>Cornell University</a:t>
            </a:r>
            <a:endParaRPr lang="en-US" sz="9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9269971" y="2909637"/>
            <a:ext cx="2007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Reconstruction accuracy for materials in </a:t>
            </a:r>
            <a:r>
              <a:rPr lang="en-US" sz="600" dirty="0" err="1" smtClean="0">
                <a:solidFill>
                  <a:schemeClr val="tx1"/>
                </a:solidFill>
                <a:latin typeface="+mj-lt"/>
                <a:cs typeface="Arial" pitchFamily="34" charset="0"/>
              </a:rPr>
              <a:t>CUReT</a:t>
            </a:r>
            <a:r>
              <a:rPr lang="en-US" sz="60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 database using 1,2,3,6,10 and 20 bases respectively</a:t>
            </a:r>
            <a:endParaRPr lang="en-US" sz="6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93700" y="734200"/>
            <a:ext cx="475678" cy="6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69950" y="733424"/>
            <a:ext cx="479545" cy="6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Right Arrow 130"/>
          <p:cNvSpPr/>
          <p:nvPr/>
        </p:nvSpPr>
        <p:spPr bwMode="auto">
          <a:xfrm>
            <a:off x="741365" y="976314"/>
            <a:ext cx="212742" cy="86772"/>
          </a:xfrm>
          <a:prstGeom prst="rightArrow">
            <a:avLst/>
          </a:prstGeom>
          <a:solidFill>
            <a:srgbClr val="00B8FF">
              <a:alpha val="5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30" name="Left Brace 29"/>
          <p:cNvSpPr/>
          <p:nvPr/>
        </p:nvSpPr>
        <p:spPr>
          <a:xfrm>
            <a:off x="428154" y="3242146"/>
            <a:ext cx="172015" cy="734270"/>
          </a:xfrm>
          <a:prstGeom prst="leftBrace">
            <a:avLst>
              <a:gd name="adj1" fmla="val 8333"/>
              <a:gd name="adj2" fmla="val 50000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/>
          <p:cNvSpPr/>
          <p:nvPr/>
        </p:nvSpPr>
        <p:spPr>
          <a:xfrm rot="10800000">
            <a:off x="1178767" y="3242146"/>
            <a:ext cx="172015" cy="734270"/>
          </a:xfrm>
          <a:prstGeom prst="leftBrace">
            <a:avLst>
              <a:gd name="adj1" fmla="val 8333"/>
              <a:gd name="adj2" fmla="val 50000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68893" y="3294594"/>
            <a:ext cx="641149" cy="26224"/>
          </a:xfrm>
          <a:prstGeom prst="rect">
            <a:avLst/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68893" y="3360154"/>
            <a:ext cx="641149" cy="26224"/>
          </a:xfrm>
          <a:prstGeom prst="rect">
            <a:avLst/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68893" y="3425713"/>
            <a:ext cx="641149" cy="26224"/>
          </a:xfrm>
          <a:prstGeom prst="rect">
            <a:avLst/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868482" y="3547261"/>
            <a:ext cx="31276" cy="26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68482" y="3631513"/>
            <a:ext cx="31276" cy="26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69293" y="3713942"/>
            <a:ext cx="31276" cy="26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endCxn id="32" idx="1"/>
          </p:cNvCxnSpPr>
          <p:nvPr/>
        </p:nvCxnSpPr>
        <p:spPr>
          <a:xfrm flipV="1">
            <a:off x="340318" y="3307706"/>
            <a:ext cx="228575" cy="39336"/>
          </a:xfrm>
          <a:prstGeom prst="straightConnector1">
            <a:avLst/>
          </a:prstGeom>
          <a:ln w="9525">
            <a:solidFill>
              <a:srgbClr val="FFC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3" idx="1"/>
          </p:cNvCxnSpPr>
          <p:nvPr/>
        </p:nvCxnSpPr>
        <p:spPr>
          <a:xfrm flipV="1">
            <a:off x="333494" y="3373266"/>
            <a:ext cx="235399" cy="222903"/>
          </a:xfrm>
          <a:prstGeom prst="straightConnector1">
            <a:avLst/>
          </a:prstGeom>
          <a:ln w="9525">
            <a:solidFill>
              <a:srgbClr val="FFC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34" idx="1"/>
          </p:cNvCxnSpPr>
          <p:nvPr/>
        </p:nvCxnSpPr>
        <p:spPr>
          <a:xfrm flipV="1">
            <a:off x="324788" y="3438825"/>
            <a:ext cx="244105" cy="393360"/>
          </a:xfrm>
          <a:prstGeom prst="straightConnector1">
            <a:avLst/>
          </a:prstGeom>
          <a:ln w="9525">
            <a:solidFill>
              <a:srgbClr val="FFC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25271" y="3255258"/>
            <a:ext cx="46913" cy="721158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41550" y="3941412"/>
            <a:ext cx="714912" cy="167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chemeClr val="tx1"/>
                </a:solidFill>
              </a:rPr>
              <a:t>“Profile” of a pixel</a:t>
            </a:r>
            <a:endParaRPr lang="en-US" sz="600" dirty="0">
              <a:solidFill>
                <a:schemeClr val="tx1"/>
              </a:solidFill>
            </a:endParaRPr>
          </a:p>
        </p:txBody>
      </p:sp>
      <p:pic>
        <p:nvPicPr>
          <p:cNvPr id="132" name="Picture 2" descr="C:\Documents and Settings\aczeskis\Desktop\Picture3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70996" y="3242146"/>
            <a:ext cx="138138" cy="183888"/>
          </a:xfrm>
          <a:prstGeom prst="rect">
            <a:avLst/>
          </a:prstGeom>
          <a:noFill/>
        </p:spPr>
      </p:pic>
      <p:pic>
        <p:nvPicPr>
          <p:cNvPr id="135" name="Picture 3" descr="C:\Documents and Settings\aczeskis\Desktop\Picture1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62398" y="3764116"/>
            <a:ext cx="138138" cy="183888"/>
          </a:xfrm>
          <a:prstGeom prst="rect">
            <a:avLst/>
          </a:prstGeom>
          <a:noFill/>
        </p:spPr>
      </p:pic>
      <p:pic>
        <p:nvPicPr>
          <p:cNvPr id="136" name="Picture 4" descr="C:\Documents and Settings\aczeskis\Desktop\Picture2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67186" y="3478366"/>
            <a:ext cx="138138" cy="183888"/>
          </a:xfrm>
          <a:prstGeom prst="rect">
            <a:avLst/>
          </a:prstGeom>
          <a:noFill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4052248" y="2513368"/>
            <a:ext cx="1143000" cy="286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" name="Picture 2" descr="C:\Acads\Research\NotreDame\images\44124349872@N01_37088861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276600" y="4128408"/>
            <a:ext cx="209831" cy="314747"/>
          </a:xfrm>
          <a:prstGeom prst="rect">
            <a:avLst/>
          </a:prstGeom>
          <a:noFill/>
        </p:spPr>
      </p:pic>
      <p:pic>
        <p:nvPicPr>
          <p:cNvPr id="138" name="Picture 3" descr="C:\Acads\Research\NotreDame\images\airchild_18240498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200400" y="4357008"/>
            <a:ext cx="228600" cy="304800"/>
          </a:xfrm>
          <a:prstGeom prst="rect">
            <a:avLst/>
          </a:prstGeom>
          <a:noFill/>
        </p:spPr>
      </p:pic>
      <p:pic>
        <p:nvPicPr>
          <p:cNvPr id="146" name="Picture 3" descr="\\Ntdfs\cs\unix\projects\grail\phototour5\rahul\FinalResults\Orvieto\CleanSet\imagesTM01\009-original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 flipH="1">
            <a:off x="3657600" y="4613502"/>
            <a:ext cx="252410" cy="336546"/>
          </a:xfrm>
          <a:prstGeom prst="rect">
            <a:avLst/>
          </a:prstGeom>
          <a:noFill/>
        </p:spPr>
      </p:pic>
      <p:pic>
        <p:nvPicPr>
          <p:cNvPr id="147" name="Picture 4" descr="\\Ntdfs\cs\unix\projects\grail\phototour5\rahul\FinalResults\Orvieto\CleanSet\imagesTM01\000-original.jp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 flipH="1">
            <a:off x="3479906" y="4727882"/>
            <a:ext cx="253894" cy="190420"/>
          </a:xfrm>
          <a:prstGeom prst="rect">
            <a:avLst/>
          </a:prstGeom>
          <a:noFill/>
        </p:spPr>
      </p:pic>
      <p:pic>
        <p:nvPicPr>
          <p:cNvPr id="148" name="Picture 5" descr="\\Ntdfs\cs\unix\projects\grail\phototour5\rahul\FinalResults\Orvieto\CleanSet\imagesTM01\006-recon.jp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 flipH="1">
            <a:off x="3581500" y="4918434"/>
            <a:ext cx="228500" cy="304668"/>
          </a:xfrm>
          <a:prstGeom prst="rect">
            <a:avLst/>
          </a:prstGeom>
          <a:noFill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3332350" y="5415468"/>
            <a:ext cx="408965" cy="39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3878884" y="5415359"/>
            <a:ext cx="2049466" cy="398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3332990" y="5808786"/>
            <a:ext cx="410400" cy="524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3885440" y="5809521"/>
            <a:ext cx="2037600" cy="513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3334691" y="6331974"/>
            <a:ext cx="410400" cy="4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3885219" y="6325233"/>
            <a:ext cx="2044800" cy="39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2" name="Group 181"/>
          <p:cNvGrpSpPr/>
          <p:nvPr/>
        </p:nvGrpSpPr>
        <p:grpSpPr>
          <a:xfrm>
            <a:off x="6157570" y="3837540"/>
            <a:ext cx="2966528" cy="1993285"/>
            <a:chOff x="6162119" y="731997"/>
            <a:chExt cx="2966528" cy="1993285"/>
          </a:xfrm>
        </p:grpSpPr>
        <p:sp>
          <p:nvSpPr>
            <p:cNvPr id="133" name="Text Box 73"/>
            <p:cNvSpPr txBox="1">
              <a:spLocks noChangeArrowheads="1"/>
            </p:cNvSpPr>
            <p:nvPr/>
          </p:nvSpPr>
          <p:spPr bwMode="auto">
            <a:xfrm>
              <a:off x="6162119" y="731997"/>
              <a:ext cx="292457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1">
              <a:spAutoFit/>
            </a:bodyPr>
            <a:lstStyle/>
            <a:p>
              <a:pPr algn="ctr" eaLnBrk="1" hangingPunct="1">
                <a:spcBef>
                  <a:spcPts val="625"/>
                </a:spcBef>
                <a:buClr>
                  <a:srgbClr val="006600"/>
                </a:buClr>
                <a:buSzPct val="100000"/>
                <a:buFont typeface="Arial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1000" b="1" dirty="0" smtClean="0">
                  <a:solidFill>
                    <a:srgbClr val="006600"/>
                  </a:solidFill>
                  <a:latin typeface="Arial" charset="0"/>
                </a:rPr>
                <a:t>Experiments on </a:t>
              </a:r>
              <a:r>
                <a:rPr lang="en-GB" sz="1000" b="1" dirty="0" err="1" smtClean="0">
                  <a:solidFill>
                    <a:srgbClr val="006600"/>
                  </a:solidFill>
                  <a:latin typeface="Arial" charset="0"/>
                </a:rPr>
                <a:t>CUReT</a:t>
              </a:r>
              <a:r>
                <a:rPr lang="en-GB" sz="1000" b="1" dirty="0" smtClean="0">
                  <a:solidFill>
                    <a:srgbClr val="006600"/>
                  </a:solidFill>
                  <a:latin typeface="Arial" charset="0"/>
                </a:rPr>
                <a:t> BRDF Database</a:t>
              </a:r>
            </a:p>
          </p:txBody>
        </p:sp>
        <p:sp>
          <p:nvSpPr>
            <p:cNvPr id="134" name="Text Box 4"/>
            <p:cNvSpPr txBox="1">
              <a:spLocks noChangeArrowheads="1"/>
            </p:cNvSpPr>
            <p:nvPr/>
          </p:nvSpPr>
          <p:spPr bwMode="auto">
            <a:xfrm>
              <a:off x="6248400" y="1607027"/>
              <a:ext cx="914400" cy="1118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just" eaLnBrk="1" hangingPunct="1">
                <a:spcBef>
                  <a:spcPts val="375"/>
                </a:spcBef>
                <a:buClr>
                  <a:srgbClr val="3333CC"/>
                </a:buClr>
                <a:buSzPct val="100000"/>
                <a:buFont typeface="Arial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6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The first six basis images are also shown in the image on the right, which are remarkably similar to the analytical basis images used to span the appearance space of a </a:t>
              </a:r>
              <a:r>
                <a:rPr lang="en-GB" sz="6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Lambertian</a:t>
              </a:r>
              <a:r>
                <a:rPr lang="en-GB" sz="6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sphere by Ramamoorthi’02.</a:t>
              </a:r>
              <a:endParaRPr lang="en-GB" sz="600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  <a:p>
              <a:pPr eaLnBrk="1" hangingPunct="1">
                <a:spcBef>
                  <a:spcPts val="375"/>
                </a:spcBef>
                <a:buClr>
                  <a:srgbClr val="3333CC"/>
                </a:buClr>
                <a:buSzPct val="100000"/>
                <a:buFont typeface="Arial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  <a:p>
              <a:pPr eaLnBrk="1" hangingPunct="1">
                <a:spcBef>
                  <a:spcPts val="375"/>
                </a:spcBef>
                <a:buClr>
                  <a:srgbClr val="3333CC"/>
                </a:buClr>
                <a:buSzPct val="100000"/>
                <a:buFont typeface="Arial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n-GB" sz="600" b="1" dirty="0" smtClean="0">
                <a:solidFill>
                  <a:srgbClr val="3333CC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7240198" y="1599640"/>
              <a:ext cx="185710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7" cstate="print"/>
            <a:srcRect/>
            <a:stretch>
              <a:fillRect/>
            </a:stretch>
          </p:blipFill>
          <p:spPr bwMode="auto">
            <a:xfrm>
              <a:off x="7240198" y="2018740"/>
              <a:ext cx="93617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" name="Picture 4"/>
            <p:cNvPicPr>
              <a:picLocks noChangeAspect="1" noChangeArrowheads="1"/>
            </p:cNvPicPr>
            <p:nvPr/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8472098" y="2019074"/>
              <a:ext cx="633413" cy="311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4" name="TextBox 123"/>
            <p:cNvSpPr txBox="1"/>
            <p:nvPr/>
          </p:nvSpPr>
          <p:spPr>
            <a:xfrm>
              <a:off x="7254416" y="1866340"/>
              <a:ext cx="18742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First 6 basis spheres computed from </a:t>
              </a:r>
              <a:r>
                <a:rPr lang="en-US" sz="6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CUReT</a:t>
              </a:r>
              <a:r>
                <a:rPr lang="en-US" sz="6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 database  </a:t>
              </a:r>
              <a:endParaRPr lang="en-US" sz="6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7196647" y="2284924"/>
              <a:ext cx="193193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5 Analytical </a:t>
              </a:r>
              <a:r>
                <a:rPr lang="en-US" sz="600" dirty="0" err="1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Lambertian</a:t>
              </a:r>
              <a:r>
                <a:rPr lang="en-US" sz="60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 basis images [Ramamoorthi’02]</a:t>
              </a:r>
              <a:endParaRPr lang="en-US" sz="6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60" name="Text Box 4"/>
            <p:cNvSpPr txBox="1">
              <a:spLocks noChangeArrowheads="1"/>
            </p:cNvSpPr>
            <p:nvPr/>
          </p:nvSpPr>
          <p:spPr bwMode="auto">
            <a:xfrm>
              <a:off x="6248400" y="914400"/>
              <a:ext cx="274320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just" eaLnBrk="1" hangingPunct="1">
                <a:spcBef>
                  <a:spcPts val="375"/>
                </a:spcBef>
                <a:buClr>
                  <a:srgbClr val="3333CC"/>
                </a:buClr>
                <a:buSzPct val="100000"/>
                <a:buFont typeface="Arial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GB" sz="6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61 different materials. Rendered 50 X 50 images of a sphere of each material under 100 different distant directional  illuminations (6100 images in total). A </a:t>
              </a:r>
              <a:r>
                <a:rPr lang="en-GB" sz="600" i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universal </a:t>
              </a:r>
              <a:r>
                <a:rPr lang="en-GB" sz="6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basis was learned from all 6100 images to gauge the range of materials present in the database. Surprisingly, the reconstruction error when using a universal basis was not found to be very different from the case when a separate basis was learned for each material. </a:t>
              </a:r>
              <a:r>
                <a:rPr lang="en-GB" sz="600" i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The average RMS reconstruction accuracy was 85% using only six universal bases.</a:t>
              </a:r>
              <a:r>
                <a:rPr lang="en-GB" sz="6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</a:p>
          </p:txBody>
        </p:sp>
      </p:grpSp>
      <p:sp>
        <p:nvSpPr>
          <p:cNvPr id="175" name="Text Box 73"/>
          <p:cNvSpPr txBox="1">
            <a:spLocks noChangeArrowheads="1"/>
          </p:cNvSpPr>
          <p:nvPr/>
        </p:nvSpPr>
        <p:spPr bwMode="auto">
          <a:xfrm>
            <a:off x="6096000" y="818862"/>
            <a:ext cx="3014663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1">
            <a:spAutoFit/>
          </a:bodyPr>
          <a:lstStyle/>
          <a:p>
            <a:pPr algn="ctr" eaLnBrk="1" hangingPunct="1">
              <a:lnSpc>
                <a:spcPct val="70000"/>
              </a:lnSpc>
              <a:spcBef>
                <a:spcPts val="625"/>
              </a:spcBef>
              <a:buClr>
                <a:srgbClr val="0066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000" b="1" dirty="0" smtClean="0">
                <a:solidFill>
                  <a:srgbClr val="006600"/>
                </a:solidFill>
                <a:latin typeface="Arial" charset="0"/>
              </a:rPr>
              <a:t>Applications</a:t>
            </a:r>
          </a:p>
          <a:p>
            <a:pPr algn="ctr" eaLnBrk="1" hangingPunct="1">
              <a:lnSpc>
                <a:spcPct val="70000"/>
              </a:lnSpc>
              <a:spcBef>
                <a:spcPts val="625"/>
              </a:spcBef>
              <a:buClr>
                <a:srgbClr val="0066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1000" b="1" dirty="0" smtClean="0">
              <a:solidFill>
                <a:srgbClr val="006600"/>
              </a:solidFill>
              <a:latin typeface="Arial" charset="0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7218351" y="3701534"/>
            <a:ext cx="7601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solidFill>
                  <a:srgbClr val="FF0000"/>
                </a:solidFill>
              </a:rPr>
              <a:t>Occluder</a:t>
            </a:r>
            <a:r>
              <a:rPr lang="en-US" sz="600" dirty="0" smtClean="0">
                <a:solidFill>
                  <a:srgbClr val="FF0000"/>
                </a:solidFill>
              </a:rPr>
              <a:t> Removal</a:t>
            </a:r>
            <a:endParaRPr lang="en-US" sz="600" dirty="0">
              <a:solidFill>
                <a:srgbClr val="FF0000"/>
              </a:solidFill>
            </a:endParaRPr>
          </a:p>
        </p:txBody>
      </p: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7502350" y="997332"/>
            <a:ext cx="785770" cy="494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30"/>
          <a:srcRect/>
          <a:stretch>
            <a:fillRect/>
          </a:stretch>
        </p:blipFill>
        <p:spPr bwMode="auto">
          <a:xfrm>
            <a:off x="8312837" y="752194"/>
            <a:ext cx="784223" cy="81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31"/>
          <a:srcRect/>
          <a:stretch>
            <a:fillRect/>
          </a:stretch>
        </p:blipFill>
        <p:spPr bwMode="auto">
          <a:xfrm>
            <a:off x="6213993" y="1738530"/>
            <a:ext cx="917010" cy="61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32"/>
          <a:srcRect/>
          <a:stretch>
            <a:fillRect/>
          </a:stretch>
        </p:blipFill>
        <p:spPr bwMode="auto">
          <a:xfrm>
            <a:off x="7184745" y="1735480"/>
            <a:ext cx="851726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33"/>
          <a:srcRect/>
          <a:stretch>
            <a:fillRect/>
          </a:stretch>
        </p:blipFill>
        <p:spPr bwMode="auto">
          <a:xfrm>
            <a:off x="8096260" y="1742795"/>
            <a:ext cx="97486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34"/>
          <a:srcRect/>
          <a:stretch>
            <a:fillRect/>
          </a:stretch>
        </p:blipFill>
        <p:spPr bwMode="auto">
          <a:xfrm>
            <a:off x="7622964" y="3084853"/>
            <a:ext cx="1422768" cy="65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9" name="Picture 25"/>
          <p:cNvPicPr>
            <a:picLocks noChangeAspect="1" noChangeArrowheads="1"/>
          </p:cNvPicPr>
          <p:nvPr/>
        </p:nvPicPr>
        <p:blipFill>
          <a:blip r:embed="rId35"/>
          <a:srcRect/>
          <a:stretch>
            <a:fillRect/>
          </a:stretch>
        </p:blipFill>
        <p:spPr bwMode="auto">
          <a:xfrm>
            <a:off x="8318589" y="2392100"/>
            <a:ext cx="814410" cy="65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0" name="Picture 26"/>
          <p:cNvPicPr>
            <a:picLocks noChangeAspect="1" noChangeArrowheads="1"/>
          </p:cNvPicPr>
          <p:nvPr/>
        </p:nvPicPr>
        <p:blipFill>
          <a:blip r:embed="rId36"/>
          <a:srcRect/>
          <a:stretch>
            <a:fillRect/>
          </a:stretch>
        </p:blipFill>
        <p:spPr bwMode="auto">
          <a:xfrm>
            <a:off x="6267295" y="3091910"/>
            <a:ext cx="1307573" cy="65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1" name="Text Box 4"/>
          <p:cNvSpPr txBox="1">
            <a:spLocks noChangeArrowheads="1"/>
          </p:cNvSpPr>
          <p:nvPr/>
        </p:nvSpPr>
        <p:spPr bwMode="auto">
          <a:xfrm>
            <a:off x="6201460" y="1002740"/>
            <a:ext cx="1266140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View Expansion: 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Images cover only a part of the scene. Reconstruct the rest of the scene under similar illumination conditions.</a:t>
            </a:r>
            <a:endParaRPr lang="en-GB" sz="600" b="1" i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600" b="1" dirty="0" smtClean="0">
              <a:solidFill>
                <a:srgbClr val="3333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2" name="Text Box 4"/>
          <p:cNvSpPr txBox="1">
            <a:spLocks noChangeArrowheads="1"/>
          </p:cNvSpPr>
          <p:nvPr/>
        </p:nvSpPr>
        <p:spPr bwMode="auto">
          <a:xfrm>
            <a:off x="6194145" y="1612290"/>
            <a:ext cx="2971800" cy="379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Occluder</a:t>
            </a:r>
            <a:r>
              <a:rPr lang="en-GB" sz="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Removal: 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Remove the foreground objects and hallucinate the scene behind.</a:t>
            </a:r>
            <a:endParaRPr lang="en-GB" sz="600" b="1" i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600" b="1" dirty="0" smtClean="0">
              <a:solidFill>
                <a:srgbClr val="3333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7535291" y="1455675"/>
            <a:ext cx="69442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FF0000"/>
                </a:solidFill>
              </a:rPr>
              <a:t>View Expansion</a:t>
            </a:r>
            <a:endParaRPr lang="en-US" sz="6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7"/>
          <a:srcRect/>
          <a:stretch>
            <a:fillRect/>
          </a:stretch>
        </p:blipFill>
        <p:spPr bwMode="auto">
          <a:xfrm>
            <a:off x="6186584" y="2388078"/>
            <a:ext cx="1055599" cy="6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8"/>
          <a:srcRect/>
          <a:stretch>
            <a:fillRect/>
          </a:stretch>
        </p:blipFill>
        <p:spPr bwMode="auto">
          <a:xfrm>
            <a:off x="7255349" y="2389200"/>
            <a:ext cx="1040391" cy="6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1" name="Left Brace 140"/>
          <p:cNvSpPr/>
          <p:nvPr/>
        </p:nvSpPr>
        <p:spPr>
          <a:xfrm>
            <a:off x="1865212" y="3233660"/>
            <a:ext cx="172015" cy="734270"/>
          </a:xfrm>
          <a:prstGeom prst="leftBrace">
            <a:avLst>
              <a:gd name="adj1" fmla="val 8333"/>
              <a:gd name="adj2" fmla="val 50000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Left Brace 148"/>
          <p:cNvSpPr/>
          <p:nvPr/>
        </p:nvSpPr>
        <p:spPr>
          <a:xfrm rot="10800000">
            <a:off x="2209996" y="3238187"/>
            <a:ext cx="172015" cy="734270"/>
          </a:xfrm>
          <a:prstGeom prst="leftBrace">
            <a:avLst>
              <a:gd name="adj1" fmla="val 8333"/>
              <a:gd name="adj2" fmla="val 50000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Left Brace 149"/>
          <p:cNvSpPr/>
          <p:nvPr/>
        </p:nvSpPr>
        <p:spPr>
          <a:xfrm rot="10800000">
            <a:off x="2889679" y="3441700"/>
            <a:ext cx="82121" cy="344216"/>
          </a:xfrm>
          <a:prstGeom prst="leftBrace">
            <a:avLst>
              <a:gd name="adj1" fmla="val 8333"/>
              <a:gd name="adj2" fmla="val 50000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Left Brace 150"/>
          <p:cNvSpPr/>
          <p:nvPr/>
        </p:nvSpPr>
        <p:spPr>
          <a:xfrm rot="10800000">
            <a:off x="2514601" y="3444901"/>
            <a:ext cx="82121" cy="344216"/>
          </a:xfrm>
          <a:prstGeom prst="leftBrace">
            <a:avLst>
              <a:gd name="adj1" fmla="val 8333"/>
              <a:gd name="adj2" fmla="val 50000"/>
            </a:avLst>
          </a:prstGeom>
          <a:ln w="19050">
            <a:solidFill>
              <a:srgbClr val="00B0F0"/>
            </a:solidFill>
          </a:ln>
          <a:scene3d>
            <a:camera prst="orthographicFront">
              <a:rot lat="0" lon="0" rev="10799999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1997610" y="3492956"/>
            <a:ext cx="258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tx1"/>
                </a:solidFill>
              </a:rPr>
              <a:t>A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2597333" y="3506092"/>
            <a:ext cx="2535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tx1"/>
                </a:solidFill>
              </a:rPr>
              <a:t>B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2240550" y="3797756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baseline="-25000" dirty="0" smtClean="0">
                <a:solidFill>
                  <a:schemeClr val="tx1"/>
                </a:solidFill>
              </a:rPr>
              <a:t>m x k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2877492" y="3633092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baseline="-25000" dirty="0" smtClean="0">
                <a:solidFill>
                  <a:schemeClr val="tx1"/>
                </a:solidFill>
              </a:rPr>
              <a:t>k</a:t>
            </a:r>
            <a:r>
              <a:rPr lang="en-US" sz="800" b="1" dirty="0" smtClean="0">
                <a:solidFill>
                  <a:schemeClr val="tx1"/>
                </a:solidFill>
              </a:rPr>
              <a:t> </a:t>
            </a:r>
            <a:r>
              <a:rPr lang="en-US" sz="800" b="1" baseline="-25000" dirty="0" smtClean="0">
                <a:solidFill>
                  <a:schemeClr val="tx1"/>
                </a:solidFill>
              </a:rPr>
              <a:t>x n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215911" y="3806810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baseline="-25000" dirty="0" smtClean="0">
                <a:solidFill>
                  <a:schemeClr val="tx1"/>
                </a:solidFill>
              </a:rPr>
              <a:t>m x n</a:t>
            </a:r>
            <a:endParaRPr lang="en-US" sz="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3439</TotalTime>
  <Words>772</Words>
  <Application>Microsoft Office PowerPoint</Application>
  <PresentationFormat>On-screen Show (4:3)</PresentationFormat>
  <Paragraphs>136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Default Design</vt:lpstr>
      <vt:lpstr>Slide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 </cp:lastModifiedBy>
  <cp:revision>235</cp:revision>
  <dcterms:modified xsi:type="dcterms:W3CDTF">2009-09-25T04:49:16Z</dcterms:modified>
</cp:coreProperties>
</file>